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96" r:id="rId1"/>
  </p:sldMasterIdLst>
  <p:notesMasterIdLst>
    <p:notesMasterId r:id="rId34"/>
  </p:notesMasterIdLst>
  <p:handoutMasterIdLst>
    <p:handoutMasterId r:id="rId35"/>
  </p:handoutMasterIdLst>
  <p:sldIdLst>
    <p:sldId id="256" r:id="rId2"/>
    <p:sldId id="372" r:id="rId3"/>
    <p:sldId id="323" r:id="rId4"/>
    <p:sldId id="272" r:id="rId5"/>
    <p:sldId id="361" r:id="rId6"/>
    <p:sldId id="363" r:id="rId7"/>
    <p:sldId id="368" r:id="rId8"/>
    <p:sldId id="273" r:id="rId9"/>
    <p:sldId id="275" r:id="rId10"/>
    <p:sldId id="373" r:id="rId11"/>
    <p:sldId id="374" r:id="rId12"/>
    <p:sldId id="375" r:id="rId13"/>
    <p:sldId id="376" r:id="rId14"/>
    <p:sldId id="284" r:id="rId15"/>
    <p:sldId id="377" r:id="rId16"/>
    <p:sldId id="378" r:id="rId17"/>
    <p:sldId id="379" r:id="rId18"/>
    <p:sldId id="369" r:id="rId19"/>
    <p:sldId id="371" r:id="rId20"/>
    <p:sldId id="380" r:id="rId21"/>
    <p:sldId id="381" r:id="rId22"/>
    <p:sldId id="305" r:id="rId23"/>
    <p:sldId id="353" r:id="rId24"/>
    <p:sldId id="370" r:id="rId25"/>
    <p:sldId id="343" r:id="rId26"/>
    <p:sldId id="344" r:id="rId27"/>
    <p:sldId id="349" r:id="rId28"/>
    <p:sldId id="350" r:id="rId29"/>
    <p:sldId id="359" r:id="rId30"/>
    <p:sldId id="360" r:id="rId31"/>
    <p:sldId id="314" r:id="rId32"/>
    <p:sldId id="334" r:id="rId33"/>
  </p:sldIdLst>
  <p:sldSz cx="9144000" cy="6858000" type="screen4x3"/>
  <p:notesSz cx="6858000" cy="9144000"/>
  <p:custDataLst>
    <p:tags r:id="rId36"/>
  </p:custDataLst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0FC10"/>
    <a:srgbClr val="C84340"/>
    <a:srgbClr val="CC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redný štýl 2 - zvýrazneni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707" autoAdjust="0"/>
  </p:normalViewPr>
  <p:slideViewPr>
    <p:cSldViewPr>
      <p:cViewPr varScale="1">
        <p:scale>
          <a:sx n="74" d="100"/>
          <a:sy n="74" d="100"/>
        </p:scale>
        <p:origin x="1164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2398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6" d="100"/>
          <a:sy n="86" d="100"/>
        </p:scale>
        <p:origin x="3786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E4292E-69B2-4AC7-B803-BAF2D6AB12CE}" type="datetimeFigureOut">
              <a:rPr lang="sk-SK" smtClean="0"/>
              <a:t>11.1.2021</a:t>
            </a:fld>
            <a:endParaRPr lang="sk-S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28F8F0-9321-408C-AEDD-A261ABC220C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8599310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hlavičk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569581-CCED-4D37-A4EC-DB5D82A10991}" type="datetimeFigureOut">
              <a:rPr lang="sk-SK" smtClean="0"/>
              <a:t>11.1.2021</a:t>
            </a:fld>
            <a:endParaRPr lang="sk-SK"/>
          </a:p>
        </p:txBody>
      </p:sp>
      <p:sp>
        <p:nvSpPr>
          <p:cNvPr id="4" name="Zástupný symbol obrazu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symbol poznámo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486A69-D8C8-4A42-AE2D-A73DBB14E2A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2510194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486A69-D8C8-4A42-AE2D-A73DBB14E2AC}" type="slidenum">
              <a:rPr lang="sk-SK" smtClean="0"/>
              <a:t>1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6108181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486A69-D8C8-4A42-AE2D-A73DBB14E2AC}" type="slidenum">
              <a:rPr lang="sk-SK" smtClean="0"/>
              <a:t>3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6800468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486A69-D8C8-4A42-AE2D-A73DBB14E2AC}" type="slidenum">
              <a:rPr lang="sk-SK" smtClean="0"/>
              <a:t>4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1527849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0"/>
            <a:ext cx="9144677" cy="6858000"/>
            <a:chOff x="0" y="0"/>
            <a:chExt cx="9144677" cy="6858000"/>
          </a:xfrm>
        </p:grpSpPr>
        <p:pic>
          <p:nvPicPr>
            <p:cNvPr id="8" name="Picture 7" descr="SD-PanelTitle-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1515532" y="1520422"/>
              <a:ext cx="6112935" cy="3818468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2" name="Picture 11" descr="HDRibbonTitle-UniformTrim.png"/>
            <p:cNvPicPr>
              <a:picLocks noChangeAspect="1"/>
            </p:cNvPicPr>
            <p:nvPr/>
          </p:nvPicPr>
          <p:blipFill rotWithShape="1">
            <a:blip r:embed="rId3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r="47959"/>
            <a:stretch/>
          </p:blipFill>
          <p:spPr>
            <a:xfrm>
              <a:off x="0" y="3128434"/>
              <a:ext cx="1664208" cy="612648"/>
            </a:xfrm>
            <a:prstGeom prst="rect">
              <a:avLst/>
            </a:prstGeom>
          </p:spPr>
        </p:pic>
        <p:pic>
          <p:nvPicPr>
            <p:cNvPr id="13" name="Picture 12" descr="HDRibbonTitle-UniformTrim.png"/>
            <p:cNvPicPr>
              <a:picLocks noChangeAspect="1"/>
            </p:cNvPicPr>
            <p:nvPr/>
          </p:nvPicPr>
          <p:blipFill rotWithShape="1">
            <a:blip r:embed="rId3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r="47959"/>
            <a:stretch/>
          </p:blipFill>
          <p:spPr>
            <a:xfrm>
              <a:off x="7480469" y="3128434"/>
              <a:ext cx="1664208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21934" y="1811863"/>
            <a:ext cx="5308866" cy="1515533"/>
          </a:xfrm>
        </p:spPr>
        <p:txBody>
          <a:bodyPr anchor="b">
            <a:noAutofit/>
          </a:bodyPr>
          <a:lstStyle>
            <a:lvl1pPr algn="ctr">
              <a:defRPr sz="4800">
                <a:effectLst/>
              </a:defRPr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21934" y="3598327"/>
            <a:ext cx="5308866" cy="1377651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/>
              <a:t>Upravte štýl predlohy podnadpisov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65417" y="5054602"/>
            <a:ext cx="673276" cy="279400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1/11/2021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21934" y="5054602"/>
            <a:ext cx="4064860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7317" y="5054602"/>
            <a:ext cx="413483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019825" y="3471329"/>
            <a:ext cx="511308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BlokTextu 15"/>
          <p:cNvSpPr txBox="1"/>
          <p:nvPr userDrawn="1"/>
        </p:nvSpPr>
        <p:spPr>
          <a:xfrm>
            <a:off x="2555776" y="251937"/>
            <a:ext cx="46805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sk-SK" sz="1600" b="1" spc="3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3708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4815415"/>
            <a:ext cx="6798734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26260" y="1032933"/>
            <a:ext cx="7091482" cy="33612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/>
              <a:t>Ak chcete pridať obrázok, kliknite na ikonu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6" y="5382153"/>
            <a:ext cx="6798734" cy="49371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7516806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ov a p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06873"/>
            <a:ext cx="6798734" cy="309786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275666"/>
            <a:ext cx="6798736" cy="1600202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5" y="4140199"/>
            <a:ext cx="66064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2627467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nuka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4333" y="982132"/>
            <a:ext cx="6400250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00200" y="3352799"/>
            <a:ext cx="5892798" cy="651933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3" y="4343400"/>
            <a:ext cx="6798738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49969" y="905362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33503" y="2827870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278466" y="4140199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9233638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s náz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9" y="3308581"/>
            <a:ext cx="679872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4777381"/>
            <a:ext cx="679873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0868531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s názvom ponu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9416" y="982132"/>
            <a:ext cx="632516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18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639312"/>
            <a:ext cx="6798730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529667"/>
            <a:ext cx="6798736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78060" y="89689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649796" y="260772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278466" y="342900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6869626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alebo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82131"/>
            <a:ext cx="6798734" cy="2294467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3200" b="0" dirty="0"/>
            </a:lvl1pPr>
          </a:lstStyle>
          <a:p>
            <a:pPr marL="0" lvl="0"/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566160"/>
            <a:ext cx="6798730" cy="905256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6" y="4470400"/>
            <a:ext cx="6798734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9" y="3429000"/>
            <a:ext cx="6606421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8184516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5" y="2490135"/>
            <a:ext cx="6798736" cy="3385733"/>
          </a:xfrm>
        </p:spPr>
        <p:txBody>
          <a:bodyPr vert="eaVert" anchor="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60642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3347120"/>
      </p:ext>
    </p:extLst>
  </p:cSld>
  <p:clrMapOvr>
    <a:masterClrMapping/>
  </p:clrMapOvr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56667" y="906873"/>
            <a:ext cx="1618930" cy="4968995"/>
          </a:xfrm>
        </p:spPr>
        <p:txBody>
          <a:bodyPr vert="eaVert"/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7" y="906873"/>
            <a:ext cx="4915509" cy="4968993"/>
          </a:xfrm>
        </p:spPr>
        <p:txBody>
          <a:bodyPr vert="eaVert" anchor="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6245512" y="906873"/>
            <a:ext cx="0" cy="4968993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439654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278465" y="235626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1/11/2021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  <p:sp>
        <p:nvSpPr>
          <p:cNvPr id="8" name="Obdĺžnik 7"/>
          <p:cNvSpPr/>
          <p:nvPr userDrawn="1"/>
        </p:nvSpPr>
        <p:spPr>
          <a:xfrm>
            <a:off x="0" y="-27384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k-SK" sz="1200" b="1" dirty="0">
                <a:ln w="6350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/>
                <a:latin typeface="Arial Black" panose="020B0A04020102020204" pitchFamily="34" charset="0"/>
                <a:cs typeface="Times New Roman" pitchFamily="18" charset="0"/>
              </a:rPr>
              <a:t>STREDNÁ</a:t>
            </a:r>
            <a:r>
              <a:rPr lang="sk-SK" sz="1200" b="1" baseline="0" dirty="0">
                <a:ln w="6350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/>
                <a:latin typeface="Arial Black" panose="020B0A04020102020204" pitchFamily="34" charset="0"/>
                <a:cs typeface="Times New Roman" pitchFamily="18" charset="0"/>
              </a:rPr>
              <a:t> ODBORNÁ ŠKOLA TECHNIKY A REMESIEL – </a:t>
            </a:r>
            <a:br>
              <a:rPr lang="sk-SK" sz="1200" b="1" baseline="0" dirty="0">
                <a:ln w="6350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/>
                <a:latin typeface="Arial Black" panose="020B0A04020102020204" pitchFamily="34" charset="0"/>
                <a:cs typeface="Times New Roman" pitchFamily="18" charset="0"/>
              </a:rPr>
            </a:br>
            <a:r>
              <a:rPr lang="sk-SK" sz="1200" b="1" baseline="0" dirty="0">
                <a:ln w="6350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/>
                <a:latin typeface="Arial Black" panose="020B0A04020102020204" pitchFamily="34" charset="0"/>
                <a:cs typeface="Times New Roman" pitchFamily="18" charset="0"/>
              </a:rPr>
              <a:t>MŰSZAKI SZAKOK ÉS MESTERSÉGEK SZAKK</a:t>
            </a:r>
            <a:r>
              <a:rPr lang="hu-HU" sz="1200" b="1" baseline="0" dirty="0">
                <a:ln w="6350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/>
                <a:latin typeface="Arial Black" panose="020B0A04020102020204" pitchFamily="34" charset="0"/>
                <a:cs typeface="Times New Roman" pitchFamily="18" charset="0"/>
              </a:rPr>
              <a:t>ÖZÉPISKOLÁJA, RÁKOCZIHO 23, KRÁ</a:t>
            </a:r>
            <a:r>
              <a:rPr lang="sk-SK" sz="1200" b="1" baseline="0" dirty="0">
                <a:ln w="6350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/>
                <a:latin typeface="Arial Black" panose="020B0A04020102020204" pitchFamily="34" charset="0"/>
                <a:cs typeface="Times New Roman" pitchFamily="18" charset="0"/>
              </a:rPr>
              <a:t>ĽOVSKÝ CHLMEC</a:t>
            </a:r>
            <a:endParaRPr lang="sk-SK" sz="1200" b="1" dirty="0">
              <a:ln w="6350">
                <a:solidFill>
                  <a:schemeClr val="bg1"/>
                </a:solidFill>
                <a:prstDash val="solid"/>
              </a:ln>
              <a:solidFill>
                <a:schemeClr val="accent5">
                  <a:lumMod val="50000"/>
                </a:schemeClr>
              </a:solidFill>
              <a:effectLst/>
              <a:latin typeface="Arial Black" panose="020B0A04020102020204" pitchFamily="34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74219459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8465" y="1641413"/>
            <a:ext cx="6595534" cy="1822514"/>
          </a:xfrm>
        </p:spPr>
        <p:txBody>
          <a:bodyPr anchor="b">
            <a:normAutofit/>
          </a:bodyPr>
          <a:lstStyle>
            <a:lvl1pPr algn="ctr">
              <a:defRPr sz="4000" b="0" cap="none"/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8465" y="3734859"/>
            <a:ext cx="6595534" cy="1090015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278466" y="3599392"/>
            <a:ext cx="659553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9773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278465" y="235626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15337"/>
            <a:ext cx="6798734" cy="1303867"/>
          </a:xfrm>
        </p:spPr>
        <p:txBody>
          <a:bodyPr/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6866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152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1/11/2021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0743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76868" y="3243263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1832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1832" y="3243263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1/11/2021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41" name="Straight Connector 40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975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15337"/>
            <a:ext cx="6798735" cy="1303867"/>
          </a:xfrm>
        </p:spPr>
        <p:txBody>
          <a:bodyPr/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1/11/2021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7699120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1/11/2021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7156002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388534"/>
            <a:ext cx="2536798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0062" y="982132"/>
            <a:ext cx="3855539" cy="4893735"/>
          </a:xfrm>
        </p:spPr>
        <p:txBody>
          <a:bodyPr anchor="ctr">
            <a:normAutofit/>
          </a:bodyPr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031065"/>
            <a:ext cx="2536798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278466" y="2912533"/>
            <a:ext cx="233359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1979709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883832"/>
            <a:ext cx="3632202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069" y="1032933"/>
            <a:ext cx="2929463" cy="4792136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/>
              <a:t>Ak chcete pridať obrázok, kliknite na ikonu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255432"/>
            <a:ext cx="3632201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2797707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5.gif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" Target="../slides/slide3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" Target="../slides/slide8.xml"/><Relationship Id="rId10" Type="http://schemas.openxmlformats.org/officeDocument/2006/relationships/slideLayout" Target="../slideLayouts/slideLayout10.xml"/><Relationship Id="rId19" Type="http://schemas.openxmlformats.org/officeDocument/2006/relationships/tags" Target="../tags/tag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" Target="../slides/slid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9152467" cy="6858000"/>
            <a:chOff x="0" y="0"/>
            <a:chExt cx="9152467" cy="6858000"/>
          </a:xfrm>
        </p:grpSpPr>
        <p:pic>
          <p:nvPicPr>
            <p:cNvPr id="8" name="Picture 7" descr="SD-PanelContent.png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553888" y="542807"/>
              <a:ext cx="8039776" cy="5756392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1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14240"/>
            <a:stretch/>
          </p:blipFill>
          <p:spPr>
            <a:xfrm>
              <a:off x="0" y="3128434"/>
              <a:ext cx="68580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1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14240"/>
            <a:stretch/>
          </p:blipFill>
          <p:spPr>
            <a:xfrm>
              <a:off x="8466667" y="3128434"/>
              <a:ext cx="68580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76866" y="915337"/>
            <a:ext cx="6798734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24901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sk-SK" dirty="0"/>
              <a:t>Upravte štýl predlohy textu.</a:t>
            </a:r>
          </a:p>
          <a:p>
            <a:pPr lvl="1"/>
            <a:r>
              <a:rPr lang="sk-SK" dirty="0"/>
              <a:t>Druhá úroveň</a:t>
            </a:r>
          </a:p>
          <a:p>
            <a:pPr lvl="2"/>
            <a:r>
              <a:rPr lang="sk-SK" dirty="0"/>
              <a:t>Tretia úroveň</a:t>
            </a:r>
          </a:p>
          <a:p>
            <a:pPr lvl="3"/>
            <a:r>
              <a:rPr lang="sk-SK" dirty="0"/>
              <a:t>Štvrtá úroveň</a:t>
            </a:r>
          </a:p>
          <a:p>
            <a:pPr lvl="4"/>
            <a:r>
              <a:rPr lang="sk-SK" dirty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56670" y="5960533"/>
            <a:ext cx="1148283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1/11/2021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76865" y="5960533"/>
            <a:ext cx="510466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80091" y="5960533"/>
            <a:ext cx="39551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3" name="Action Button: Back or Previous 12">
            <a:hlinkClick r:id="" action="ppaction://hlinkshowjump?jump=previousslide" highlightClick="1"/>
          </p:cNvPr>
          <p:cNvSpPr/>
          <p:nvPr userDrawn="1"/>
        </p:nvSpPr>
        <p:spPr>
          <a:xfrm>
            <a:off x="7652304" y="6508642"/>
            <a:ext cx="304734" cy="304734"/>
          </a:xfrm>
          <a:prstGeom prst="actionButtonBackPrevious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4" name="Action Button: Forward or Next 13">
            <a:hlinkClick r:id="" action="ppaction://hlinkshowjump?jump=nextslide" highlightClick="1"/>
          </p:cNvPr>
          <p:cNvSpPr/>
          <p:nvPr userDrawn="1"/>
        </p:nvSpPr>
        <p:spPr>
          <a:xfrm>
            <a:off x="8049816" y="6514672"/>
            <a:ext cx="298704" cy="298704"/>
          </a:xfrm>
          <a:prstGeom prst="actionButtonForwardNex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5" name="Action Button: Beginning 14">
            <a:hlinkClick r:id="rId22" action="ppaction://hlinksldjump" highlightClick="1"/>
          </p:cNvPr>
          <p:cNvSpPr/>
          <p:nvPr userDrawn="1"/>
        </p:nvSpPr>
        <p:spPr>
          <a:xfrm>
            <a:off x="7242864" y="6496714"/>
            <a:ext cx="316662" cy="316662"/>
          </a:xfrm>
          <a:prstGeom prst="actionButtonBeginning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6" name="Action Button: End 15">
            <a:hlinkClick r:id="" action="ppaction://hlinkshowjump?jump=lastslide" highlightClick="1"/>
          </p:cNvPr>
          <p:cNvSpPr/>
          <p:nvPr userDrawn="1"/>
        </p:nvSpPr>
        <p:spPr>
          <a:xfrm>
            <a:off x="8441296" y="6506209"/>
            <a:ext cx="307167" cy="307167"/>
          </a:xfrm>
          <a:prstGeom prst="actionButtonEnd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8" name="Obdĺžnik 17">
            <a:hlinkClick r:id="rId23" action="ppaction://hlinksldjump"/>
          </p:cNvPr>
          <p:cNvSpPr/>
          <p:nvPr userDrawn="1"/>
        </p:nvSpPr>
        <p:spPr>
          <a:xfrm>
            <a:off x="553430" y="6523106"/>
            <a:ext cx="275492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1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TANULÁSI</a:t>
            </a:r>
            <a:r>
              <a:rPr lang="sk-SK" sz="1400" b="0" cap="none" spc="0" baseline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 LEHET</a:t>
            </a:r>
            <a:r>
              <a:rPr lang="hu-HU" sz="1400" b="0" cap="none" spc="0" baseline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Ő</a:t>
            </a:r>
            <a:r>
              <a:rPr lang="en-GB" sz="1400" b="0" cap="none" spc="0" baseline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S</a:t>
            </a:r>
            <a:r>
              <a:rPr lang="hu-HU" sz="1400" b="0" cap="none" spc="0" baseline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É</a:t>
            </a:r>
            <a:r>
              <a:rPr lang="en-GB" sz="1400" b="0" cap="none" spc="0" baseline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GEK</a:t>
            </a:r>
            <a:endParaRPr lang="sk-SK" sz="1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19" name="Obrázok 18">
            <a:hlinkClick r:id="rId24" action="ppaction://hlinksldjump"/>
          </p:cNvPr>
          <p:cNvPicPr>
            <a:picLocks noChangeAspect="1"/>
          </p:cNvPicPr>
          <p:nvPr userDrawn="1"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52" y="6426219"/>
            <a:ext cx="442157" cy="404664"/>
          </a:xfrm>
          <a:prstGeom prst="rect">
            <a:avLst/>
          </a:prstGeom>
        </p:spPr>
      </p:pic>
      <p:sp>
        <p:nvSpPr>
          <p:cNvPr id="20" name="Obdĺžnik 19">
            <a:hlinkClick r:id="" action="ppaction://noaction"/>
          </p:cNvPr>
          <p:cNvSpPr/>
          <p:nvPr userDrawn="1"/>
        </p:nvSpPr>
        <p:spPr>
          <a:xfrm>
            <a:off x="3433293" y="6510135"/>
            <a:ext cx="2724849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u-HU" sz="1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rial Black" panose="020B0A04020102020204" pitchFamily="34" charset="0"/>
              </a:rPr>
              <a:t>A FELVÉTELI FELTÉTELEI</a:t>
            </a:r>
            <a:endParaRPr lang="sk-SK" sz="1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Arial Black" panose="020B0A04020102020204" pitchFamily="34" charset="0"/>
            </a:endParaRPr>
          </a:p>
        </p:txBody>
      </p:sp>
    </p:spTree>
    <p:custDataLst>
      <p:tags r:id="rId19"/>
    </p:custDataLst>
    <p:extLst>
      <p:ext uri="{BB962C8B-B14F-4D97-AF65-F5344CB8AC3E}">
        <p14:creationId xmlns:p14="http://schemas.microsoft.com/office/powerpoint/2010/main" val="2503634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</p:bldLst>
  </p:timing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5" Type="http://schemas.openxmlformats.org/officeDocument/2006/relationships/image" Target="../media/image34.gif"/><Relationship Id="rId4" Type="http://schemas.openxmlformats.org/officeDocument/2006/relationships/image" Target="../media/image3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4" Type="http://schemas.openxmlformats.org/officeDocument/2006/relationships/image" Target="../media/image51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10" Type="http://schemas.openxmlformats.org/officeDocument/2006/relationships/image" Target="../media/image59.jpeg"/><Relationship Id="rId4" Type="http://schemas.openxmlformats.org/officeDocument/2006/relationships/image" Target="../media/image53.jpeg"/><Relationship Id="rId9" Type="http://schemas.openxmlformats.org/officeDocument/2006/relationships/image" Target="../media/image58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Relationship Id="rId9" Type="http://schemas.openxmlformats.org/officeDocument/2006/relationships/image" Target="../media/image66.gi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8.gif"/><Relationship Id="rId5" Type="http://schemas.openxmlformats.org/officeDocument/2006/relationships/image" Target="../media/image56.png"/><Relationship Id="rId4" Type="http://schemas.microsoft.com/office/2007/relationships/hdphoto" Target="../media/hdphoto1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2.gif"/><Relationship Id="rId4" Type="http://schemas.openxmlformats.org/officeDocument/2006/relationships/image" Target="../media/image71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4" Type="http://schemas.openxmlformats.org/officeDocument/2006/relationships/image" Target="../media/image74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4" Type="http://schemas.openxmlformats.org/officeDocument/2006/relationships/image" Target="../media/image74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7" Type="http://schemas.openxmlformats.org/officeDocument/2006/relationships/image" Target="../media/image80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eg"/><Relationship Id="rId3" Type="http://schemas.openxmlformats.org/officeDocument/2006/relationships/image" Target="../media/image82.png"/><Relationship Id="rId7" Type="http://schemas.openxmlformats.org/officeDocument/2006/relationships/hyperlink" Target="http://soskch.sk/" TargetMode="Externa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Relationship Id="rId9" Type="http://schemas.openxmlformats.org/officeDocument/2006/relationships/image" Target="../media/image8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3" Type="http://schemas.openxmlformats.org/officeDocument/2006/relationships/video" Target="../media/media1.wmv"/><Relationship Id="rId7" Type="http://schemas.openxmlformats.org/officeDocument/2006/relationships/image" Target="../media/image16.png"/><Relationship Id="rId2" Type="http://schemas.microsoft.com/office/2007/relationships/media" Target="../media/media1.wmv"/><Relationship Id="rId1" Type="http://schemas.openxmlformats.org/officeDocument/2006/relationships/tags" Target="../tags/tag6.xml"/><Relationship Id="rId6" Type="http://schemas.openxmlformats.org/officeDocument/2006/relationships/image" Target="../media/image15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27.xml"/><Relationship Id="rId3" Type="http://schemas.openxmlformats.org/officeDocument/2006/relationships/image" Target="../media/image18.gif"/><Relationship Id="rId7" Type="http://schemas.openxmlformats.org/officeDocument/2006/relationships/slide" Target="slide28.xml"/><Relationship Id="rId12" Type="http://schemas.openxmlformats.org/officeDocument/2006/relationships/slide" Target="slide20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7.xml"/><Relationship Id="rId6" Type="http://schemas.openxmlformats.org/officeDocument/2006/relationships/slide" Target="slide26.xml"/><Relationship Id="rId11" Type="http://schemas.openxmlformats.org/officeDocument/2006/relationships/image" Target="../media/image19.jpeg"/><Relationship Id="rId5" Type="http://schemas.openxmlformats.org/officeDocument/2006/relationships/slide" Target="slide23.xml"/><Relationship Id="rId10" Type="http://schemas.openxmlformats.org/officeDocument/2006/relationships/slide" Target="slide14.xml"/><Relationship Id="rId4" Type="http://schemas.openxmlformats.org/officeDocument/2006/relationships/slide" Target="slide22.xml"/><Relationship Id="rId9" Type="http://schemas.openxmlformats.org/officeDocument/2006/relationships/slide" Target="slide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ok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4984" y="1386020"/>
            <a:ext cx="3417566" cy="341756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802" y="2306953"/>
            <a:ext cx="2819018" cy="222399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Obdĺžnik 1"/>
          <p:cNvSpPr/>
          <p:nvPr/>
        </p:nvSpPr>
        <p:spPr>
          <a:xfrm>
            <a:off x="1577732" y="5616874"/>
            <a:ext cx="604867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sk-SK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A MIN</a:t>
            </a:r>
            <a:r>
              <a:rPr lang="hu-HU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ŐSÉGI SZAKOKTATÁS BIZTOSÍTÉKA</a:t>
            </a:r>
            <a:endParaRPr lang="sk-SK" sz="28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3" name="Obdĺžnik 2"/>
          <p:cNvSpPr/>
          <p:nvPr/>
        </p:nvSpPr>
        <p:spPr>
          <a:xfrm>
            <a:off x="4342548" y="3303847"/>
            <a:ext cx="3342437" cy="193899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lvl="0" algn="ctr"/>
            <a:r>
              <a:rPr lang="hu-HU" sz="2000" b="1" dirty="0">
                <a:ln/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RÉGIÓNKÉRT</a:t>
            </a:r>
            <a:endParaRPr lang="sk-SK" sz="2000" b="1" dirty="0">
              <a:ln/>
              <a:solidFill>
                <a:schemeClr val="accent1">
                  <a:lumMod val="75000"/>
                </a:schemeClr>
              </a:solidFill>
              <a:latin typeface="Arial Black" panose="020B0A04020102020204" pitchFamily="34" charset="0"/>
            </a:endParaRPr>
          </a:p>
          <a:p>
            <a:pPr lvl="0" algn="ctr"/>
            <a:r>
              <a:rPr lang="sk-SK" sz="2000" b="1" dirty="0">
                <a:ln/>
                <a:solidFill>
                  <a:schemeClr val="accent3">
                    <a:lumMod val="75000"/>
                  </a:schemeClr>
                </a:solidFill>
                <a:latin typeface="Arial Black" panose="020B0A04020102020204" pitchFamily="34" charset="0"/>
              </a:rPr>
              <a:t>HOZZÁTOK KÖZEL</a:t>
            </a:r>
          </a:p>
          <a:p>
            <a:pPr lvl="0" algn="ctr"/>
            <a:endParaRPr lang="sk-SK" sz="2000" b="1" dirty="0">
              <a:ln/>
              <a:solidFill>
                <a:schemeClr val="accent3">
                  <a:lumMod val="75000"/>
                </a:schemeClr>
              </a:solidFill>
              <a:latin typeface="Arial Black" panose="020B0A04020102020204" pitchFamily="34" charset="0"/>
            </a:endParaRPr>
          </a:p>
          <a:p>
            <a:pPr algn="ctr"/>
            <a:r>
              <a:rPr lang="hu-HU" sz="2000" b="1" dirty="0">
                <a:solidFill>
                  <a:schemeClr val="accent3">
                    <a:lumMod val="75000"/>
                  </a:schemeClr>
                </a:solidFill>
                <a:latin typeface="Arial Black" panose="020B0A04020102020204" pitchFamily="34" charset="0"/>
              </a:rPr>
              <a:t>GONDOLJ A JÖVŐRE</a:t>
            </a:r>
            <a:r>
              <a:rPr lang="hu-HU" sz="2000" b="1" dirty="0">
                <a:latin typeface="Arial Black" panose="020B0A04020102020204" pitchFamily="34" charset="0"/>
              </a:rPr>
              <a:t>, </a:t>
            </a:r>
            <a:r>
              <a:rPr lang="hu-HU" sz="2000" b="1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TANULJ TECHNIKÁT</a:t>
            </a:r>
            <a:endParaRPr lang="sk-SK" sz="2000" dirty="0">
              <a:solidFill>
                <a:schemeClr val="accent1">
                  <a:lumMod val="75000"/>
                </a:schemeClr>
              </a:solidFill>
              <a:latin typeface="Arial Black" panose="020B0A04020102020204" pitchFamily="34" charset="0"/>
            </a:endParaRPr>
          </a:p>
          <a:p>
            <a:pPr lvl="0" algn="ctr"/>
            <a:endParaRPr lang="sk-SK" sz="2000" b="1" dirty="0">
              <a:ln/>
              <a:solidFill>
                <a:schemeClr val="accent3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6" name="Obrázok 5">
            <a:extLst>
              <a:ext uri="{FF2B5EF4-FFF2-40B4-BE49-F238E27FC236}">
                <a16:creationId xmlns="" xmlns:a16="http://schemas.microsoft.com/office/drawing/2014/main" id="{E360C718-DC34-467E-81D6-D15BA6D73C5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732" y="235232"/>
            <a:ext cx="5934468" cy="94183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49724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707904" y="836712"/>
            <a:ext cx="4176464" cy="1132261"/>
          </a:xfrm>
          <a:noFill/>
        </p:spPr>
        <p:txBody>
          <a:bodyPr>
            <a:noAutofit/>
          </a:bodyPr>
          <a:lstStyle/>
          <a:p>
            <a:pPr algn="l"/>
            <a:r>
              <a:rPr lang="sk-SK" sz="32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LOGISZTIKA</a:t>
            </a:r>
            <a:endParaRPr lang="sk-SK" sz="32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836712"/>
            <a:ext cx="2090737" cy="1243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Zástupný symbol obsahu 2"/>
          <p:cNvSpPr txBox="1">
            <a:spLocks/>
          </p:cNvSpPr>
          <p:nvPr/>
        </p:nvSpPr>
        <p:spPr>
          <a:xfrm>
            <a:off x="755576" y="1916832"/>
            <a:ext cx="4919254" cy="4248473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/>
              <a:buNone/>
              <a:tabLst>
                <a:tab pos="457200" algn="l"/>
              </a:tabLst>
              <a:defRPr/>
            </a:pPr>
            <a:endParaRPr lang="sk-SK" sz="1050" dirty="0" smtClean="0">
              <a:ln w="0"/>
              <a:solidFill>
                <a:schemeClr val="accent3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  <a:p>
            <a:pPr marL="0" indent="0"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None/>
              <a:tabLst>
                <a:tab pos="457200" algn="l"/>
              </a:tabLst>
              <a:defRPr/>
            </a:pPr>
            <a:r>
              <a:rPr lang="hu-HU" sz="1400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Növendékeink elsajátítják a következő </a:t>
            </a:r>
            <a:r>
              <a:rPr lang="hu-HU" sz="1400" dirty="0" smtClean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tevékenységeket:</a:t>
            </a:r>
          </a:p>
          <a:p>
            <a:pPr marL="0" indent="0" algn="just"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None/>
              <a:tabLst>
                <a:tab pos="457200" algn="l"/>
              </a:tabLst>
              <a:defRPr/>
            </a:pPr>
            <a:endParaRPr lang="hu-HU" sz="1400" dirty="0">
              <a:ln w="0"/>
              <a:solidFill>
                <a:schemeClr val="accent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  <a:p>
            <a:pPr marL="0" indent="0" algn="just"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None/>
              <a:tabLst>
                <a:tab pos="457200" algn="l"/>
              </a:tabLst>
              <a:defRPr/>
            </a:pPr>
            <a:r>
              <a:rPr lang="hu-HU" sz="1400" dirty="0" smtClean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- szükséglet-tervezés</a:t>
            </a:r>
            <a:endParaRPr lang="hu-HU" sz="1400" dirty="0">
              <a:ln w="0"/>
              <a:solidFill>
                <a:schemeClr val="accent4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  <a:p>
            <a:pPr marL="0" indent="0" algn="just"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None/>
              <a:tabLst>
                <a:tab pos="457200" algn="l"/>
              </a:tabLst>
              <a:defRPr/>
            </a:pPr>
            <a:r>
              <a:rPr lang="hu-HU" sz="1400" dirty="0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- termeléstervezés</a:t>
            </a:r>
            <a:endParaRPr lang="hu-HU" sz="1400" dirty="0">
              <a:ln w="0"/>
              <a:solidFill>
                <a:schemeClr val="accent6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  <a:p>
            <a:pPr marL="0" indent="0" algn="just"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None/>
              <a:tabLst>
                <a:tab pos="457200" algn="l"/>
              </a:tabLst>
              <a:defRPr/>
            </a:pPr>
            <a:r>
              <a:rPr lang="hu-HU" sz="1400" dirty="0" smtClean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- </a:t>
            </a:r>
            <a:r>
              <a:rPr lang="hu-HU" sz="1400" dirty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g</a:t>
            </a:r>
            <a:r>
              <a:rPr lang="hu-HU" sz="1400" dirty="0" smtClean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yártási készletezés</a:t>
            </a:r>
          </a:p>
          <a:p>
            <a:pPr marL="0" indent="0" algn="just"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None/>
              <a:tabLst>
                <a:tab pos="457200" algn="l"/>
              </a:tabLst>
              <a:defRPr/>
            </a:pPr>
            <a:r>
              <a:rPr lang="hu-HU" sz="1400" dirty="0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- raktározás </a:t>
            </a:r>
          </a:p>
          <a:p>
            <a:pPr marL="0" indent="0" algn="just"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None/>
              <a:tabLst>
                <a:tab pos="457200" algn="l"/>
              </a:tabLst>
              <a:defRPr/>
            </a:pPr>
            <a:r>
              <a:rPr lang="hu-HU" sz="1400" dirty="0" smtClean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- beszerzés irányítás</a:t>
            </a:r>
          </a:p>
          <a:p>
            <a:pPr marL="0" indent="0" algn="just"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None/>
              <a:tabLst>
                <a:tab pos="457200" algn="l"/>
              </a:tabLst>
              <a:defRPr/>
            </a:pPr>
            <a:r>
              <a:rPr lang="hu-HU" sz="1400" dirty="0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- anyagkezelés</a:t>
            </a:r>
          </a:p>
          <a:p>
            <a:pPr marL="0" indent="0" algn="just"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None/>
              <a:tabLst>
                <a:tab pos="457200" algn="l"/>
              </a:tabLst>
              <a:defRPr/>
            </a:pPr>
            <a:r>
              <a:rPr lang="hu-HU" sz="1400" dirty="0" smtClean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- ipari csomagolás</a:t>
            </a:r>
          </a:p>
          <a:p>
            <a:pPr marL="0" indent="0" algn="just"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None/>
              <a:tabLst>
                <a:tab pos="457200" algn="l"/>
              </a:tabLst>
              <a:defRPr/>
            </a:pPr>
            <a:r>
              <a:rPr lang="hu-HU" sz="1400" dirty="0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- bérezés</a:t>
            </a:r>
          </a:p>
          <a:p>
            <a:pPr marL="0" indent="0" algn="just"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None/>
              <a:tabLst>
                <a:tab pos="457200" algn="l"/>
              </a:tabLst>
              <a:defRPr/>
            </a:pPr>
            <a:r>
              <a:rPr lang="hu-HU" sz="1400" dirty="0" smtClean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- késztermék-készletezés</a:t>
            </a:r>
          </a:p>
          <a:p>
            <a:pPr marL="0" indent="0" algn="just"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None/>
              <a:tabLst>
                <a:tab pos="457200" algn="l"/>
              </a:tabLst>
              <a:defRPr/>
            </a:pPr>
            <a:r>
              <a:rPr lang="hu-HU" sz="1400" dirty="0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- számlák, megrendelések kiállítása</a:t>
            </a:r>
          </a:p>
          <a:p>
            <a:pPr marL="0" indent="0" algn="just"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None/>
              <a:tabLst>
                <a:tab pos="457200" algn="l"/>
              </a:tabLst>
              <a:defRPr/>
            </a:pPr>
            <a:r>
              <a:rPr lang="hu-HU" sz="1400" dirty="0" smtClean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- kettős könyvelés</a:t>
            </a:r>
          </a:p>
          <a:p>
            <a:pPr marL="0" indent="0" algn="just"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None/>
              <a:tabLst>
                <a:tab pos="457200" algn="l"/>
              </a:tabLst>
              <a:defRPr/>
            </a:pPr>
            <a:r>
              <a:rPr lang="hu-HU" sz="1400" dirty="0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- beszerzés</a:t>
            </a:r>
          </a:p>
          <a:p>
            <a:pPr marL="0" indent="0" algn="just"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None/>
              <a:tabLst>
                <a:tab pos="457200" algn="l"/>
              </a:tabLst>
              <a:defRPr/>
            </a:pPr>
            <a:r>
              <a:rPr lang="hu-HU" sz="1400" dirty="0" smtClean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- szállítmányozás</a:t>
            </a:r>
          </a:p>
          <a:p>
            <a:pPr algn="just"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  <a:tabLst>
                <a:tab pos="457200" algn="l"/>
              </a:tabLst>
              <a:defRPr/>
            </a:pPr>
            <a:endParaRPr lang="hu-HU" sz="1400" dirty="0" smtClean="0">
              <a:ln w="0"/>
              <a:solidFill>
                <a:schemeClr val="accent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  <a:p>
            <a:pPr algn="just"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  <a:tabLst>
                <a:tab pos="457200" algn="l"/>
              </a:tabLst>
              <a:defRPr/>
            </a:pPr>
            <a:endParaRPr lang="hu-HU" sz="1400" dirty="0" smtClean="0">
              <a:ln w="0"/>
              <a:solidFill>
                <a:schemeClr val="accent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  <a:p>
            <a:pPr algn="just"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  <a:tabLst>
                <a:tab pos="457200" algn="l"/>
              </a:tabLst>
              <a:defRPr/>
            </a:pPr>
            <a:endParaRPr lang="hu-HU" sz="1400" dirty="0">
              <a:ln w="0"/>
              <a:solidFill>
                <a:schemeClr val="accent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  <a:p>
            <a:pPr marL="0" indent="0" algn="just"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 typeface="Arial"/>
              <a:buNone/>
              <a:tabLst>
                <a:tab pos="457200" algn="l"/>
              </a:tabLst>
              <a:defRPr/>
            </a:pPr>
            <a:endParaRPr lang="sk-SK" sz="1050" dirty="0" smtClean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8382" y="2809167"/>
            <a:ext cx="2185825" cy="1457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2401488"/>
            <a:ext cx="1512168" cy="1881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9907" y="4474919"/>
            <a:ext cx="2768600" cy="1672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41127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211561" y="777834"/>
            <a:ext cx="6392887" cy="1228034"/>
          </a:xfrm>
          <a:noFill/>
        </p:spPr>
        <p:txBody>
          <a:bodyPr>
            <a:noAutofit/>
          </a:bodyPr>
          <a:lstStyle/>
          <a:p>
            <a:r>
              <a:rPr lang="hu-HU" sz="28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GÉPEK ÉS BERENDEZÉSEK MŰSZERÉSZE</a:t>
            </a:r>
            <a:endParaRPr lang="sk-SK" sz="28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580430" y="2005868"/>
            <a:ext cx="5287713" cy="4375460"/>
          </a:xfrm>
          <a:noFill/>
        </p:spPr>
        <p:txBody>
          <a:bodyPr>
            <a:normAutofit fontScale="92500"/>
          </a:bodyPr>
          <a:lstStyle/>
          <a:p>
            <a:pPr lvl="0" algn="just"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tabLst>
                <a:tab pos="179388" algn="l"/>
                <a:tab pos="457200" algn="l"/>
              </a:tabLst>
            </a:pPr>
            <a:r>
              <a:rPr lang="hu-HU" sz="1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A végzettek  dolgoznak</a:t>
            </a:r>
            <a:r>
              <a:rPr lang="hu-HU" sz="18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:</a:t>
            </a:r>
          </a:p>
          <a:p>
            <a:pPr marL="0" lvl="0" indent="0" algn="just"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None/>
              <a:tabLst>
                <a:tab pos="179388" algn="l"/>
                <a:tab pos="457200" algn="l"/>
              </a:tabLst>
            </a:pPr>
            <a:endParaRPr lang="hu-HU" sz="15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marL="628650" lvl="1" indent="-171450"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  <a:tabLst>
                <a:tab pos="179388" algn="l"/>
                <a:tab pos="457200" algn="l"/>
              </a:tabLst>
            </a:pPr>
            <a:r>
              <a:rPr lang="hu-HU" sz="1500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klasszikus gépeken és berendezéseken </a:t>
            </a:r>
          </a:p>
          <a:p>
            <a:pPr marL="628650" lvl="1" indent="-171450"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  <a:tabLst>
                <a:tab pos="179388" algn="l"/>
                <a:tab pos="457200" algn="l"/>
              </a:tabLst>
            </a:pPr>
            <a:r>
              <a:rPr lang="hu-HU" sz="1500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programozható gépeken és berendezéseken</a:t>
            </a:r>
          </a:p>
          <a:p>
            <a:pPr marL="628650" lvl="1" indent="-171450"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  <a:tabLst>
                <a:tab pos="179388" algn="l"/>
                <a:tab pos="457200" algn="l"/>
              </a:tabLst>
            </a:pPr>
            <a:r>
              <a:rPr lang="hu-HU" sz="1500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önállóan diagnosztizálják és javítják ezen gépek és berendezések </a:t>
            </a:r>
            <a:r>
              <a:rPr lang="hu-HU" sz="1500" dirty="0" smtClean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hibáit</a:t>
            </a:r>
            <a:br>
              <a:rPr lang="hu-HU" sz="1500" dirty="0" smtClean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</a:br>
            <a:endParaRPr lang="hu-HU" sz="1500" dirty="0">
              <a:solidFill>
                <a:schemeClr val="accent6">
                  <a:lumMod val="50000"/>
                </a:schemeClr>
              </a:solidFill>
              <a:latin typeface="Arial Black" panose="020B0A04020102020204" pitchFamily="34" charset="0"/>
            </a:endParaRPr>
          </a:p>
          <a:p>
            <a:r>
              <a:rPr lang="sk-SK" sz="1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A </a:t>
            </a:r>
            <a:r>
              <a:rPr lang="sk-SK" sz="18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végzettek</a:t>
            </a:r>
            <a:r>
              <a:rPr lang="sk-SK" sz="1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sk-SK" sz="18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alkalmasak</a:t>
            </a:r>
            <a:r>
              <a:rPr lang="sk-SK" sz="1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:</a:t>
            </a:r>
            <a:endParaRPr lang="sk-SK" sz="1800" i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Black" panose="020B0A04020102020204" pitchFamily="34" charset="0"/>
              <a:ea typeface="Calibri"/>
              <a:cs typeface="Times New Roman" pitchFamily="18" charset="0"/>
            </a:endParaRPr>
          </a:p>
          <a:p>
            <a:pPr marL="800100" lvl="1" indent="-342900">
              <a:buFontTx/>
              <a:buChar char="-"/>
            </a:pPr>
            <a:r>
              <a:rPr lang="hu-HU" sz="1500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méréstechnikai </a:t>
            </a:r>
            <a:r>
              <a:rPr lang="hu-HU" sz="1500" dirty="0" smtClean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eszközök, szabályozó berendezések, vezérlő berendezések mechanikai </a:t>
            </a:r>
            <a:r>
              <a:rPr lang="hu-HU" sz="1500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alkatrészeinek </a:t>
            </a:r>
          </a:p>
          <a:p>
            <a:pPr marL="1257300" lvl="2" indent="-342900">
              <a:buFont typeface="+mj-lt"/>
              <a:buAutoNum type="alphaLcParenR"/>
            </a:pPr>
            <a:r>
              <a:rPr lang="hu-HU" sz="1500" dirty="0" smtClean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készítésére</a:t>
            </a:r>
            <a:endParaRPr lang="hu-HU" sz="1500" dirty="0">
              <a:solidFill>
                <a:schemeClr val="accent6">
                  <a:lumMod val="50000"/>
                </a:schemeClr>
              </a:solidFill>
              <a:latin typeface="Arial Black" panose="020B0A04020102020204" pitchFamily="34" charset="0"/>
            </a:endParaRPr>
          </a:p>
          <a:p>
            <a:pPr marL="1257300" lvl="2" indent="-342900">
              <a:buFont typeface="+mj-lt"/>
              <a:buAutoNum type="alphaLcParenR"/>
            </a:pPr>
            <a:r>
              <a:rPr lang="hu-HU" sz="1500" dirty="0" smtClean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összeszerelésére</a:t>
            </a:r>
            <a:endParaRPr lang="hu-HU" sz="1500" dirty="0">
              <a:solidFill>
                <a:schemeClr val="accent6">
                  <a:lumMod val="50000"/>
                </a:schemeClr>
              </a:solidFill>
              <a:latin typeface="Arial Black" panose="020B0A04020102020204" pitchFamily="34" charset="0"/>
            </a:endParaRPr>
          </a:p>
          <a:p>
            <a:pPr marL="1257300" lvl="2" indent="-342900">
              <a:buFont typeface="+mj-lt"/>
              <a:buAutoNum type="alphaLcParenR"/>
            </a:pPr>
            <a:r>
              <a:rPr lang="hu-HU" sz="1500" dirty="0" smtClean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javítására</a:t>
            </a:r>
            <a:endParaRPr lang="hu-HU" sz="1500" dirty="0">
              <a:solidFill>
                <a:schemeClr val="accent6">
                  <a:lumMod val="50000"/>
                </a:schemeClr>
              </a:solidFill>
              <a:latin typeface="Arial Black" panose="020B0A04020102020204" pitchFamily="34" charset="0"/>
            </a:endParaRPr>
          </a:p>
          <a:p>
            <a:pPr marL="1257300" lvl="2" indent="-342900">
              <a:buFont typeface="+mj-lt"/>
              <a:buAutoNum type="alphaLcParenR"/>
            </a:pPr>
            <a:r>
              <a:rPr lang="hu-HU" sz="1500" dirty="0" smtClean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karbantartására</a:t>
            </a:r>
            <a:endParaRPr lang="sk-SK" sz="1500" dirty="0">
              <a:solidFill>
                <a:schemeClr val="accent6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68144" y="2479109"/>
            <a:ext cx="2304256" cy="1728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93457" y="4365104"/>
            <a:ext cx="246697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855276"/>
            <a:ext cx="1023937" cy="10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2616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500"/>
                            </p:stCondLst>
                            <p:childTnLst>
                              <p:par>
                                <p:cTn id="5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allAtOnce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627784" y="362334"/>
            <a:ext cx="5506879" cy="1230672"/>
          </a:xfr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l"/>
            <a:r>
              <a:rPr lang="hu-HU" sz="32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ELEKTROMŰSZERÉSZ</a:t>
            </a:r>
            <a:endParaRPr lang="sk-SK" sz="32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83761" y="1247826"/>
            <a:ext cx="2160239" cy="1618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78830" y="1420416"/>
            <a:ext cx="2157458" cy="1618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27215" y="3038510"/>
            <a:ext cx="2232248" cy="181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8724" y="908720"/>
            <a:ext cx="1160772" cy="887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Zástupný symbol obsahu 2"/>
          <p:cNvSpPr>
            <a:spLocks noGrp="1"/>
          </p:cNvSpPr>
          <p:nvPr>
            <p:ph sz="half" idx="1"/>
          </p:nvPr>
        </p:nvSpPr>
        <p:spPr>
          <a:xfrm>
            <a:off x="680171" y="4065752"/>
            <a:ext cx="3491608" cy="2200694"/>
          </a:xfrm>
          <a:noFill/>
        </p:spPr>
        <p:txBody>
          <a:bodyPr>
            <a:noAutofit/>
          </a:bodyPr>
          <a:lstStyle/>
          <a:p>
            <a:pPr marL="0" lvl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271463" algn="l"/>
                <a:tab pos="442913" algn="l"/>
              </a:tabLst>
              <a:defRPr/>
            </a:pPr>
            <a:r>
              <a:rPr lang="sk-SK" sz="1800" u="sng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Irányzatok</a:t>
            </a:r>
            <a:r>
              <a:rPr lang="sk-SK" sz="1800" u="sng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:</a:t>
            </a:r>
          </a:p>
          <a:p>
            <a:pPr marL="0" lvl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271463" algn="l"/>
                <a:tab pos="442913" algn="l"/>
              </a:tabLst>
              <a:defRPr/>
            </a:pPr>
            <a:endParaRPr lang="sk-SK" sz="1200" u="sng" dirty="0" smtClean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  <a:p>
            <a: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  <a:tabLst>
                <a:tab pos="271463" algn="l"/>
                <a:tab pos="442913" algn="l"/>
              </a:tabLst>
              <a:defRPr/>
            </a:pPr>
            <a:r>
              <a:rPr lang="hu-HU" sz="1400" dirty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erősáramú technika</a:t>
            </a:r>
            <a:r>
              <a:rPr lang="sk-SK" sz="1400" dirty="0" smtClean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	</a:t>
            </a:r>
          </a:p>
          <a:p>
            <a: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  <a:tabLst>
                <a:tab pos="271463" algn="l"/>
                <a:tab pos="442913" algn="l"/>
              </a:tabLst>
              <a:defRPr/>
            </a:pPr>
            <a:r>
              <a:rPr lang="sk-SK" sz="1400" dirty="0" err="1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információs</a:t>
            </a:r>
            <a:r>
              <a:rPr lang="sk-SK" sz="1400" dirty="0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sk-SK" sz="1400" dirty="0" err="1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technológiák</a:t>
            </a:r>
            <a:endParaRPr lang="sk-SK" sz="1400" dirty="0" smtClean="0">
              <a:ln w="0"/>
              <a:solidFill>
                <a:schemeClr val="accent6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  <a:p>
            <a: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  <a:tabLst>
                <a:tab pos="271463" algn="l"/>
                <a:tab pos="442913" algn="l"/>
              </a:tabLst>
              <a:defRPr/>
            </a:pPr>
            <a:r>
              <a:rPr lang="sk-SK" sz="1400" dirty="0" err="1" smtClean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autóvillamosság</a:t>
            </a:r>
            <a:endParaRPr lang="sk-SK" sz="1400" dirty="0" smtClean="0">
              <a:ln w="0"/>
              <a:solidFill>
                <a:schemeClr val="accent4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  <a:p>
            <a:pPr marL="0" lvl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271463" algn="l"/>
                <a:tab pos="442913" algn="l"/>
              </a:tabLst>
              <a:defRPr/>
            </a:pPr>
            <a:r>
              <a:rPr lang="sk-SK" sz="1400" dirty="0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 -</a:t>
            </a:r>
            <a:r>
              <a:rPr lang="sk-SK" sz="1400" dirty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	</a:t>
            </a:r>
            <a:r>
              <a:rPr lang="sk-SK" sz="1400" dirty="0" err="1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fogyasztói</a:t>
            </a:r>
            <a:r>
              <a:rPr lang="sk-SK" sz="1400" dirty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sk-SK" sz="1400" dirty="0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technika</a:t>
            </a:r>
          </a:p>
          <a:p>
            <a:pPr marL="0" lvl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271463" algn="l"/>
                <a:tab pos="442913" algn="l"/>
              </a:tabLst>
              <a:defRPr/>
            </a:pPr>
            <a:r>
              <a:rPr lang="sk-SK" sz="1400" dirty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-    </a:t>
            </a:r>
            <a:r>
              <a:rPr lang="sk-SK" sz="1400" dirty="0" err="1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épülettechnika</a:t>
            </a:r>
            <a:endParaRPr lang="sk-SK" sz="1800" dirty="0">
              <a:ln w="0"/>
              <a:solidFill>
                <a:schemeClr val="accent4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622" y="2737205"/>
            <a:ext cx="2157458" cy="183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bdĺžnik 2"/>
          <p:cNvSpPr/>
          <p:nvPr/>
        </p:nvSpPr>
        <p:spPr>
          <a:xfrm>
            <a:off x="633129" y="1732782"/>
            <a:ext cx="3538650" cy="23221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hu-H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képzett szakember képes önálló munkavégzésre az elektrotechnikai rendszerek és elektrotechnikai berendezések tervezése, építése, gyártása, szerelése, valamint használata és karbantartása területén.</a:t>
            </a:r>
            <a:endParaRPr lang="sk-SK" sz="1600" b="1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Obdĺžnik 3"/>
          <p:cNvSpPr/>
          <p:nvPr/>
        </p:nvSpPr>
        <p:spPr>
          <a:xfrm>
            <a:off x="3609717" y="5197955"/>
            <a:ext cx="5233382" cy="8199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hu-H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Az első két évfolyam tanulói közös ismeretanyagot szereznek mindegyik szakirányban. A második évfolyam befejezésével lehetőség nyílik továbbtanulni a következő </a:t>
            </a:r>
            <a:r>
              <a:rPr lang="hu-H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szakmákban</a:t>
            </a:r>
            <a:endParaRPr lang="sk-SK" sz="1400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37944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211561" y="891622"/>
            <a:ext cx="6082583" cy="1355385"/>
          </a:xfrm>
          <a:noFill/>
        </p:spPr>
        <p:txBody>
          <a:bodyPr>
            <a:noAutofit/>
          </a:bodyPr>
          <a:lstStyle/>
          <a:p>
            <a:pPr>
              <a:spcAft>
                <a:spcPts val="0"/>
              </a:spcAft>
            </a:pPr>
            <a:r>
              <a:rPr lang="sk-SK" sz="3200" dirty="0">
                <a:latin typeface="Times New Roman"/>
                <a:ea typeface="Times New Roman"/>
              </a:rPr>
              <a:t/>
            </a:r>
            <a:br>
              <a:rPr lang="sk-SK" sz="3200" dirty="0">
                <a:latin typeface="Times New Roman"/>
                <a:ea typeface="Times New Roman"/>
              </a:rPr>
            </a:br>
            <a:r>
              <a:rPr lang="sk-SK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sk-SK" sz="32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MEGMUNK</a:t>
            </a:r>
            <a:r>
              <a:rPr lang="hu-HU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ÁLÓ ÉS HEGESZTŐ GÉPEK  ÉS BERENDEZÉSEK PROGRAMOZÓJA</a:t>
            </a:r>
            <a:endParaRPr lang="sk-SK" sz="32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755576" y="2492896"/>
            <a:ext cx="5328592" cy="3720058"/>
          </a:xfrm>
          <a:noFill/>
        </p:spPr>
        <p:txBody>
          <a:bodyPr>
            <a:noAutofit/>
          </a:bodyPr>
          <a:lstStyle/>
          <a:p>
            <a:pPr marL="0" indent="0">
              <a:spcBef>
                <a:spcPts val="410"/>
              </a:spcBef>
              <a:buNone/>
            </a:pPr>
            <a:r>
              <a:rPr lang="hu-HU" sz="1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 végzett </a:t>
            </a:r>
            <a:r>
              <a:rPr lang="hu-HU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diák:</a:t>
            </a:r>
            <a:endParaRPr lang="sk-SK" sz="1800" b="1" dirty="0">
              <a:solidFill>
                <a:srgbClr val="FF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>
              <a:spcBef>
                <a:spcPts val="410"/>
              </a:spcBef>
            </a:pPr>
            <a:r>
              <a:rPr lang="hu-H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 </a:t>
            </a:r>
            <a:r>
              <a:rPr lang="hu-HU" sz="1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gyártási technológiai folyamatoknak megfelelően, önállóan programozza a CNC </a:t>
            </a:r>
            <a:r>
              <a:rPr lang="hu-H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gépet, </a:t>
            </a:r>
            <a:r>
              <a:rPr lang="hu-HU" sz="1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mint egy ipari robotot</a:t>
            </a:r>
            <a:endParaRPr lang="sk-SK" sz="1800" b="1" dirty="0">
              <a:solidFill>
                <a:schemeClr val="tx1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>
              <a:spcBef>
                <a:spcPts val="410"/>
              </a:spcBef>
            </a:pPr>
            <a:r>
              <a:rPr lang="hu-H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tud </a:t>
            </a:r>
            <a:r>
              <a:rPr lang="hu-HU" sz="1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dolgozni klasszikus gépeken és berendezéseken is</a:t>
            </a:r>
            <a:endParaRPr lang="sk-SK" sz="1800" b="1" dirty="0">
              <a:solidFill>
                <a:schemeClr val="tx1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>
              <a:spcBef>
                <a:spcPts val="410"/>
              </a:spcBef>
            </a:pPr>
            <a:r>
              <a:rPr lang="hu-H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elvégzi </a:t>
            </a:r>
            <a:r>
              <a:rPr lang="hu-HU" sz="1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az automatizált gépek és berendezések programozását</a:t>
            </a:r>
            <a:endParaRPr lang="sk-SK" sz="1800" b="1" dirty="0">
              <a:solidFill>
                <a:schemeClr val="tx1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>
              <a:spcBef>
                <a:spcPts val="410"/>
              </a:spcBef>
            </a:pPr>
            <a:r>
              <a:rPr lang="hu-H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tud </a:t>
            </a:r>
            <a:r>
              <a:rPr lang="hu-HU" sz="1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számítógépen dolgozni</a:t>
            </a:r>
            <a:endParaRPr lang="sk-SK" sz="1800" b="1" dirty="0">
              <a:solidFill>
                <a:schemeClr val="tx1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>
              <a:spcBef>
                <a:spcPts val="410"/>
              </a:spcBef>
            </a:pPr>
            <a:r>
              <a:rPr lang="hu-H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ismeri </a:t>
            </a:r>
            <a:r>
              <a:rPr lang="hu-HU" sz="1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és dolgozni tud a különböző szakmai programokkal</a:t>
            </a:r>
            <a:endParaRPr lang="sk-SK" sz="1800" b="1" dirty="0">
              <a:solidFill>
                <a:schemeClr val="tx1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855276"/>
            <a:ext cx="1023937" cy="10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037" y="2924944"/>
            <a:ext cx="2085080" cy="2646040"/>
          </a:xfrm>
          <a:prstGeom prst="rect">
            <a:avLst/>
          </a:prstGeom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1566" y="4889480"/>
            <a:ext cx="1755909" cy="131866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35580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allAtOnce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92632" y="583985"/>
            <a:ext cx="6145151" cy="1080120"/>
          </a:xfrm>
          <a:noFill/>
        </p:spPr>
        <p:txBody>
          <a:bodyPr>
            <a:normAutofit/>
          </a:bodyPr>
          <a:lstStyle/>
          <a:p>
            <a:pPr algn="l"/>
            <a:r>
              <a:rPr lang="sk-SK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HÁROMÉVES SZAKISKOLAI KÉPZÉS</a:t>
            </a:r>
          </a:p>
        </p:txBody>
      </p:sp>
      <p:graphicFrame>
        <p:nvGraphicFramePr>
          <p:cNvPr id="4" name="Zástupný symbol obsahu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0699898"/>
              </p:ext>
            </p:extLst>
          </p:nvPr>
        </p:nvGraphicFramePr>
        <p:xfrm>
          <a:off x="395537" y="1556793"/>
          <a:ext cx="8342246" cy="48552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2266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81958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699959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  <a:tab pos="457200" algn="l"/>
                        </a:tabLst>
                      </a:pPr>
                      <a:r>
                        <a:rPr lang="sk-SK" sz="1200" b="1" dirty="0" err="1">
                          <a:effectLst/>
                          <a:latin typeface="Arial Black" panose="020B0A04020102020204" pitchFamily="34" charset="0"/>
                        </a:rPr>
                        <a:t>Tanulmányi</a:t>
                      </a:r>
                      <a:r>
                        <a:rPr lang="sk-SK" sz="1200" b="1" dirty="0">
                          <a:effectLst/>
                          <a:latin typeface="Arial Black" panose="020B0A04020102020204" pitchFamily="34" charset="0"/>
                        </a:rPr>
                        <a:t> </a:t>
                      </a:r>
                      <a:r>
                        <a:rPr lang="sk-SK" sz="1200" b="1" dirty="0" err="1">
                          <a:effectLst/>
                          <a:latin typeface="Arial Black" panose="020B0A04020102020204" pitchFamily="34" charset="0"/>
                        </a:rPr>
                        <a:t>idő</a:t>
                      </a:r>
                      <a:r>
                        <a:rPr lang="sk-SK" sz="1200" b="1" dirty="0">
                          <a:effectLst/>
                          <a:latin typeface="Arial Black" panose="020B0A04020102020204" pitchFamily="34" charset="0"/>
                        </a:rPr>
                        <a:t>:</a:t>
                      </a: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marL="285750" indent="-28575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itchFamily="2" charset="2"/>
                        <a:buChar char="v"/>
                        <a:tabLst>
                          <a:tab pos="180340" algn="l"/>
                          <a:tab pos="457200" algn="l"/>
                        </a:tabLst>
                      </a:pPr>
                      <a:r>
                        <a:rPr lang="sk-SK" sz="1200" dirty="0">
                          <a:effectLst/>
                          <a:latin typeface="Arial Black" panose="020B0A04020102020204" pitchFamily="34" charset="0"/>
                        </a:rPr>
                        <a:t>3 </a:t>
                      </a:r>
                      <a:r>
                        <a:rPr lang="sk-SK" sz="1200" dirty="0" err="1">
                          <a:effectLst/>
                          <a:latin typeface="Arial Black" panose="020B0A04020102020204" pitchFamily="34" charset="0"/>
                        </a:rPr>
                        <a:t>év</a:t>
                      </a:r>
                      <a:endParaRPr lang="sk-SK" sz="1200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137160" marR="137160" marT="137160" marB="137160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79391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  <a:tab pos="754380" algn="l"/>
                          <a:tab pos="982980" algn="l"/>
                        </a:tabLst>
                      </a:pPr>
                      <a:r>
                        <a:rPr lang="sk-SK" sz="1200" b="1" dirty="0" err="1">
                          <a:effectLst/>
                          <a:latin typeface="Arial Black" panose="020B0A04020102020204" pitchFamily="34" charset="0"/>
                        </a:rPr>
                        <a:t>Képzési</a:t>
                      </a:r>
                      <a:r>
                        <a:rPr lang="sk-SK" sz="1200" b="1" dirty="0">
                          <a:effectLst/>
                          <a:latin typeface="Arial Black" panose="020B0A04020102020204" pitchFamily="34" charset="0"/>
                        </a:rPr>
                        <a:t> forma:</a:t>
                      </a: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marL="285750" indent="-28575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itchFamily="2" charset="2"/>
                        <a:buChar char="v"/>
                        <a:tabLst>
                          <a:tab pos="180340" algn="l"/>
                          <a:tab pos="457200" algn="l"/>
                        </a:tabLst>
                      </a:pPr>
                      <a:r>
                        <a:rPr lang="hu-HU" sz="1200" dirty="0">
                          <a:effectLst/>
                          <a:latin typeface="Arial Black" panose="020B0A04020102020204" pitchFamily="34" charset="0"/>
                        </a:rPr>
                        <a:t>nappali</a:t>
                      </a:r>
                      <a:endParaRPr lang="sk-SK" sz="1200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137160" marR="137160" marT="137160" marB="137160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79391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  <a:tab pos="457200" algn="l"/>
                        </a:tabLst>
                      </a:pPr>
                      <a:r>
                        <a:rPr lang="sk-SK" sz="1200" b="1" dirty="0">
                          <a:effectLst/>
                          <a:latin typeface="Arial Black" panose="020B0A04020102020204" pitchFamily="34" charset="0"/>
                        </a:rPr>
                        <a:t>A </a:t>
                      </a:r>
                      <a:r>
                        <a:rPr lang="sk-SK" sz="1200" b="1" dirty="0" err="1">
                          <a:effectLst/>
                          <a:latin typeface="Arial Black" panose="020B0A04020102020204" pitchFamily="34" charset="0"/>
                        </a:rPr>
                        <a:t>felvétel</a:t>
                      </a:r>
                      <a:r>
                        <a:rPr lang="sk-SK" sz="1200" b="1" dirty="0">
                          <a:effectLst/>
                          <a:latin typeface="Arial Black" panose="020B0A04020102020204" pitchFamily="34" charset="0"/>
                        </a:rPr>
                        <a:t> </a:t>
                      </a:r>
                      <a:r>
                        <a:rPr lang="sk-SK" sz="1200" b="1" dirty="0" err="1">
                          <a:effectLst/>
                          <a:latin typeface="Arial Black" panose="020B0A04020102020204" pitchFamily="34" charset="0"/>
                        </a:rPr>
                        <a:t>feltétele</a:t>
                      </a:r>
                      <a:r>
                        <a:rPr lang="sk-SK" sz="1200" b="1" dirty="0">
                          <a:effectLst/>
                          <a:latin typeface="Arial Black" panose="020B0A04020102020204" pitchFamily="34" charset="0"/>
                        </a:rPr>
                        <a:t>:</a:t>
                      </a: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marL="285750" indent="-28575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itchFamily="2" charset="2"/>
                        <a:buChar char="v"/>
                      </a:pPr>
                      <a:r>
                        <a:rPr lang="sk-SK" sz="1200" dirty="0" err="1">
                          <a:effectLst/>
                          <a:latin typeface="Arial Black" panose="020B0A04020102020204" pitchFamily="34" charset="0"/>
                        </a:rPr>
                        <a:t>az</a:t>
                      </a:r>
                      <a:r>
                        <a:rPr lang="sk-SK" sz="1200" baseline="0" dirty="0">
                          <a:effectLst/>
                          <a:latin typeface="Arial Black" panose="020B0A04020102020204" pitchFamily="34" charset="0"/>
                        </a:rPr>
                        <a:t> </a:t>
                      </a:r>
                      <a:r>
                        <a:rPr lang="sk-SK" sz="1200" baseline="0" dirty="0" err="1">
                          <a:effectLst/>
                          <a:latin typeface="Arial Black" panose="020B0A04020102020204" pitchFamily="34" charset="0"/>
                        </a:rPr>
                        <a:t>alapiskola</a:t>
                      </a:r>
                      <a:r>
                        <a:rPr lang="sk-SK" sz="1200" baseline="0" dirty="0">
                          <a:effectLst/>
                          <a:latin typeface="Arial Black" panose="020B0A04020102020204" pitchFamily="34" charset="0"/>
                        </a:rPr>
                        <a:t> 9.évfolyamának </a:t>
                      </a:r>
                      <a:r>
                        <a:rPr lang="sk-SK" sz="1200" baseline="0" dirty="0" err="1">
                          <a:effectLst/>
                          <a:latin typeface="Arial Black" panose="020B0A04020102020204" pitchFamily="34" charset="0"/>
                        </a:rPr>
                        <a:t>sikeres</a:t>
                      </a:r>
                      <a:r>
                        <a:rPr lang="sk-SK" sz="1200" baseline="0" dirty="0">
                          <a:effectLst/>
                          <a:latin typeface="Arial Black" panose="020B0A04020102020204" pitchFamily="34" charset="0"/>
                        </a:rPr>
                        <a:t> </a:t>
                      </a:r>
                      <a:r>
                        <a:rPr lang="sk-SK" sz="1200" baseline="0" dirty="0" err="1">
                          <a:effectLst/>
                          <a:latin typeface="Arial Black" panose="020B0A04020102020204" pitchFamily="34" charset="0"/>
                        </a:rPr>
                        <a:t>befejezése</a:t>
                      </a:r>
                      <a:endParaRPr lang="sk-SK" sz="1200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137160" marR="137160" marT="137160" marB="137160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79391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  <a:tab pos="457200" algn="l"/>
                        </a:tabLst>
                      </a:pPr>
                      <a:r>
                        <a:rPr lang="sk-SK" sz="1200" b="1" dirty="0" err="1">
                          <a:effectLst/>
                          <a:latin typeface="Arial Black" panose="020B0A04020102020204" pitchFamily="34" charset="0"/>
                        </a:rPr>
                        <a:t>Tanítási</a:t>
                      </a:r>
                      <a:r>
                        <a:rPr lang="sk-SK" sz="1200" b="1" dirty="0">
                          <a:effectLst/>
                          <a:latin typeface="Arial Black" panose="020B0A04020102020204" pitchFamily="34" charset="0"/>
                        </a:rPr>
                        <a:t> </a:t>
                      </a:r>
                      <a:r>
                        <a:rPr lang="sk-SK" sz="1200" b="1" dirty="0" err="1">
                          <a:effectLst/>
                          <a:latin typeface="Arial Black" panose="020B0A04020102020204" pitchFamily="34" charset="0"/>
                        </a:rPr>
                        <a:t>nyelv</a:t>
                      </a:r>
                      <a:r>
                        <a:rPr lang="sk-SK" sz="1200" b="1" dirty="0">
                          <a:effectLst/>
                          <a:latin typeface="Arial Black" panose="020B0A04020102020204" pitchFamily="34" charset="0"/>
                        </a:rPr>
                        <a:t>:</a:t>
                      </a: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marL="285750" indent="-28575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itchFamily="2" charset="2"/>
                        <a:buChar char="v"/>
                      </a:pPr>
                      <a:r>
                        <a:rPr lang="sk-SK" sz="1200" dirty="0" err="1">
                          <a:effectLst/>
                          <a:latin typeface="Arial Black" panose="020B0A04020102020204" pitchFamily="34" charset="0"/>
                        </a:rPr>
                        <a:t>szlovák</a:t>
                      </a:r>
                      <a:r>
                        <a:rPr lang="sk-SK" sz="1200" dirty="0">
                          <a:effectLst/>
                          <a:latin typeface="Arial Black" panose="020B0A04020102020204" pitchFamily="34" charset="0"/>
                        </a:rPr>
                        <a:t> </a:t>
                      </a:r>
                      <a:r>
                        <a:rPr lang="sk-SK" sz="1200" dirty="0" err="1">
                          <a:effectLst/>
                          <a:latin typeface="Arial Black" panose="020B0A04020102020204" pitchFamily="34" charset="0"/>
                        </a:rPr>
                        <a:t>és</a:t>
                      </a:r>
                      <a:r>
                        <a:rPr lang="sk-SK" sz="1200" baseline="0" dirty="0">
                          <a:effectLst/>
                          <a:latin typeface="Arial Black" panose="020B0A04020102020204" pitchFamily="34" charset="0"/>
                        </a:rPr>
                        <a:t> </a:t>
                      </a:r>
                      <a:r>
                        <a:rPr lang="sk-SK" sz="1200" baseline="0" dirty="0" err="1">
                          <a:effectLst/>
                          <a:latin typeface="Arial Black" panose="020B0A04020102020204" pitchFamily="34" charset="0"/>
                        </a:rPr>
                        <a:t>magyar</a:t>
                      </a:r>
                      <a:endParaRPr lang="sk-SK" sz="1200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137160" marR="137160" marT="137160" marB="137160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687429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  <a:tab pos="457200" algn="l"/>
                        </a:tabLst>
                      </a:pPr>
                      <a:r>
                        <a:rPr lang="sk-SK" sz="1200" b="1" dirty="0">
                          <a:effectLst/>
                          <a:latin typeface="Arial Black" panose="020B0A04020102020204" pitchFamily="34" charset="0"/>
                        </a:rPr>
                        <a:t>A </a:t>
                      </a:r>
                      <a:r>
                        <a:rPr lang="sk-SK" sz="1200" b="1" dirty="0" err="1">
                          <a:effectLst/>
                          <a:latin typeface="Arial Black" panose="020B0A04020102020204" pitchFamily="34" charset="0"/>
                        </a:rPr>
                        <a:t>képzés</a:t>
                      </a:r>
                      <a:r>
                        <a:rPr lang="sk-SK" sz="1200" b="1" dirty="0">
                          <a:effectLst/>
                          <a:latin typeface="Arial Black" panose="020B0A04020102020204" pitchFamily="34" charset="0"/>
                        </a:rPr>
                        <a:t> </a:t>
                      </a:r>
                      <a:r>
                        <a:rPr lang="sk-SK" sz="1200" b="1" dirty="0" err="1">
                          <a:effectLst/>
                          <a:latin typeface="Arial Black" panose="020B0A04020102020204" pitchFamily="34" charset="0"/>
                        </a:rPr>
                        <a:t>befejezésének</a:t>
                      </a:r>
                      <a:r>
                        <a:rPr lang="sk-SK" sz="1200" b="1" dirty="0">
                          <a:effectLst/>
                          <a:latin typeface="Arial Black" panose="020B0A04020102020204" pitchFamily="34" charset="0"/>
                        </a:rPr>
                        <a:t> </a:t>
                      </a:r>
                      <a:r>
                        <a:rPr lang="sk-SK" sz="1200" b="1" dirty="0" err="1">
                          <a:effectLst/>
                          <a:latin typeface="Arial Black" panose="020B0A04020102020204" pitchFamily="34" charset="0"/>
                        </a:rPr>
                        <a:t>módja</a:t>
                      </a:r>
                      <a:r>
                        <a:rPr lang="sk-SK" sz="1200" b="1" dirty="0">
                          <a:effectLst/>
                          <a:latin typeface="Arial Black" panose="020B0A04020102020204" pitchFamily="34" charset="0"/>
                        </a:rPr>
                        <a:t>: </a:t>
                      </a:r>
                      <a:endParaRPr lang="sk-SK" sz="1200" b="1" dirty="0">
                        <a:effectLst/>
                        <a:latin typeface="Arial Black" panose="020B0A04020102020204" pitchFamily="34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marL="285750" indent="-28575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itchFamily="2" charset="2"/>
                        <a:buChar char="v"/>
                        <a:tabLst>
                          <a:tab pos="180340" algn="l"/>
                          <a:tab pos="457200" algn="l"/>
                        </a:tabLst>
                      </a:pPr>
                      <a:r>
                        <a:rPr lang="sk-SK" sz="1200" dirty="0" err="1">
                          <a:effectLst/>
                          <a:latin typeface="Arial Black" panose="020B0A04020102020204" pitchFamily="34" charset="0"/>
                        </a:rPr>
                        <a:t>záróvizsga</a:t>
                      </a:r>
                      <a:endParaRPr lang="sk-SK" sz="1200" b="0" dirty="0">
                        <a:effectLst/>
                        <a:latin typeface="Arial Black" panose="020B0A04020102020204" pitchFamily="34" charset="0"/>
                        <a:cs typeface="Times New Roman" pitchFamily="18" charset="0"/>
                      </a:endParaRPr>
                    </a:p>
                  </a:txBody>
                  <a:tcPr marL="137160" marR="137160" marT="137160" marB="137160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311543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  <a:tab pos="457200" algn="l"/>
                        </a:tabLst>
                      </a:pPr>
                      <a:r>
                        <a:rPr kumimoji="0" lang="sk-SK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A </a:t>
                      </a:r>
                      <a:r>
                        <a:rPr kumimoji="0" lang="sk-SK" sz="12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végzettséget</a:t>
                      </a:r>
                      <a:r>
                        <a:rPr kumimoji="0" lang="sk-SK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sk-SK" sz="12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igazoló</a:t>
                      </a:r>
                      <a:r>
                        <a:rPr kumimoji="0" lang="sk-SK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sk-SK" sz="12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okirat</a:t>
                      </a:r>
                      <a:r>
                        <a:rPr lang="sk-SK" sz="1200" b="1" dirty="0">
                          <a:effectLst/>
                          <a:latin typeface="Arial Black" panose="020B0A04020102020204" pitchFamily="34" charset="0"/>
                        </a:rPr>
                        <a:t>:</a:t>
                      </a: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marL="285750" indent="-28575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itchFamily="2" charset="2"/>
                        <a:buChar char="v"/>
                        <a:tabLst>
                          <a:tab pos="180340" algn="l"/>
                          <a:tab pos="457200" algn="l"/>
                        </a:tabLst>
                      </a:pPr>
                      <a:r>
                        <a:rPr lang="sk-SK" sz="1200" dirty="0" err="1">
                          <a:solidFill>
                            <a:srgbClr val="FF0000"/>
                          </a:solidFill>
                          <a:effectLst/>
                          <a:latin typeface="Arial Black" panose="020B0A04020102020204" pitchFamily="34" charset="0"/>
                        </a:rPr>
                        <a:t>záróvizsga</a:t>
                      </a:r>
                      <a:r>
                        <a:rPr lang="sk-SK" sz="1200" dirty="0">
                          <a:solidFill>
                            <a:srgbClr val="FF0000"/>
                          </a:solidFill>
                          <a:effectLst/>
                          <a:latin typeface="Arial Black" panose="020B0A04020102020204" pitchFamily="34" charset="0"/>
                        </a:rPr>
                        <a:t> - </a:t>
                      </a:r>
                      <a:r>
                        <a:rPr lang="sk-SK" sz="1200" dirty="0" err="1">
                          <a:solidFill>
                            <a:srgbClr val="FF0000"/>
                          </a:solidFill>
                          <a:effectLst/>
                          <a:latin typeface="Arial Black" panose="020B0A04020102020204" pitchFamily="34" charset="0"/>
                        </a:rPr>
                        <a:t>bizonyítvány</a:t>
                      </a:r>
                      <a:endParaRPr lang="sk-SK" sz="1200" dirty="0">
                        <a:solidFill>
                          <a:srgbClr val="FF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  <a:p>
                      <a:pPr marL="285750" indent="-28575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itchFamily="2" charset="2"/>
                        <a:buChar char="v"/>
                        <a:tabLst>
                          <a:tab pos="180340" algn="l"/>
                          <a:tab pos="457200" algn="l"/>
                        </a:tabLst>
                      </a:pPr>
                      <a:r>
                        <a:rPr lang="sk-SK" sz="1200" dirty="0" err="1">
                          <a:solidFill>
                            <a:srgbClr val="FF0000"/>
                          </a:solidFill>
                          <a:effectLst/>
                          <a:latin typeface="Arial Black" panose="020B0A04020102020204" pitchFamily="34" charset="0"/>
                        </a:rPr>
                        <a:t>szakmunkásbizonyítvány</a:t>
                      </a:r>
                      <a:endParaRPr lang="sk-SK" sz="1200" dirty="0">
                        <a:solidFill>
                          <a:srgbClr val="FF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v"/>
                        <a:tabLst>
                          <a:tab pos="179388" algn="l"/>
                          <a:tab pos="457200" algn="l"/>
                        </a:tabLst>
                        <a:defRPr/>
                      </a:pPr>
                      <a:r>
                        <a:rPr kumimoji="0" lang="hu-H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szakmai alkalmasságot igazoló tanúsítvány elektrotechnikából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>
                          <a:tab pos="179388" algn="l"/>
                          <a:tab pos="457200" algn="l"/>
                        </a:tabLst>
                        <a:defRPr/>
                      </a:pPr>
                      <a:r>
                        <a:rPr kumimoji="0" lang="hu-H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       (villanyszerelő)</a:t>
                      </a:r>
                      <a:endParaRPr kumimoji="0" lang="sk-SK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 Black" panose="020B0A04020102020204" pitchFamily="34" charset="0"/>
                        <a:ea typeface="+mn-ea"/>
                        <a:cs typeface="Calibri" pitchFamily="34" charset="0"/>
                      </a:endParaRPr>
                    </a:p>
                  </a:txBody>
                  <a:tcPr marL="137160" marR="137160" marT="137160" marB="137160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687429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  <a:tab pos="457200" algn="l"/>
                        </a:tabLst>
                      </a:pPr>
                      <a:r>
                        <a:rPr lang="sk-SK" sz="1200" b="1" dirty="0" err="1">
                          <a:effectLst/>
                          <a:latin typeface="Arial Black" panose="020B0A04020102020204" pitchFamily="34" charset="0"/>
                        </a:rPr>
                        <a:t>További</a:t>
                      </a:r>
                      <a:r>
                        <a:rPr lang="sk-SK" sz="1200" b="1" dirty="0">
                          <a:effectLst/>
                          <a:latin typeface="Arial Black" panose="020B0A04020102020204" pitchFamily="34" charset="0"/>
                        </a:rPr>
                        <a:t> </a:t>
                      </a:r>
                      <a:r>
                        <a:rPr lang="sk-SK" sz="1200" b="1" dirty="0" err="1">
                          <a:effectLst/>
                          <a:latin typeface="Arial Black" panose="020B0A04020102020204" pitchFamily="34" charset="0"/>
                        </a:rPr>
                        <a:t>lehetőségek</a:t>
                      </a:r>
                      <a:r>
                        <a:rPr lang="sk-SK" sz="1200" b="1" baseline="0" dirty="0">
                          <a:effectLst/>
                          <a:latin typeface="Arial Black" panose="020B0A04020102020204" pitchFamily="34" charset="0"/>
                        </a:rPr>
                        <a:t>:</a:t>
                      </a:r>
                      <a:endParaRPr lang="sk-SK" sz="1200" b="1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v"/>
                        <a:tabLst>
                          <a:tab pos="179388" algn="l"/>
                          <a:tab pos="457200" algn="l"/>
                        </a:tabLst>
                        <a:defRPr/>
                      </a:pPr>
                      <a:r>
                        <a:rPr kumimoji="0" lang="hu-H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hegesztői tanfolyam elvégzése tanúsítvány megszerzésével</a:t>
                      </a:r>
                      <a:endParaRPr kumimoji="0" lang="sk-SK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 Black" panose="020B0A040201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kumimoji="0" lang="sk-SK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        (</a:t>
                      </a:r>
                      <a:r>
                        <a:rPr kumimoji="0" lang="sk-SK" sz="1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műszaki</a:t>
                      </a:r>
                      <a:r>
                        <a:rPr kumimoji="0" lang="sk-SK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sk-SK" sz="1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irányzatú</a:t>
                      </a:r>
                      <a:r>
                        <a:rPr kumimoji="0" lang="sk-SK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sk-SK" sz="1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szakok</a:t>
                      </a:r>
                      <a:r>
                        <a:rPr kumimoji="0" lang="sk-SK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137160" marR="137160" marT="137160" marB="137160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33" y="332656"/>
            <a:ext cx="1282452" cy="17811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6250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748234" y="1180000"/>
            <a:ext cx="3552036" cy="237986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217933" y="872772"/>
            <a:ext cx="2952328" cy="576064"/>
          </a:xfrm>
          <a:noFill/>
        </p:spPr>
        <p:txBody>
          <a:bodyPr>
            <a:normAutofit fontScale="90000"/>
          </a:bodyPr>
          <a:lstStyle/>
          <a:p>
            <a:pPr algn="ctr"/>
            <a:r>
              <a:rPr lang="sk-SK" sz="32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FODRÁSZ</a:t>
            </a:r>
            <a:endParaRPr lang="sk-SK" sz="32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827584" y="2636911"/>
            <a:ext cx="4464496" cy="3456385"/>
          </a:xfrm>
          <a:noFill/>
        </p:spPr>
        <p:txBody>
          <a:bodyPr>
            <a:normAutofit fontScale="92500" lnSpcReduction="10000"/>
          </a:bodyPr>
          <a:lstStyle/>
          <a:p>
            <a:pPr marL="0" lvl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180340" algn="l"/>
                <a:tab pos="457200" algn="l"/>
              </a:tabLst>
              <a:defRPr/>
            </a:pPr>
            <a:r>
              <a:rPr lang="hu-HU" sz="1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A diákok elsajátítják </a:t>
            </a:r>
            <a:r>
              <a:rPr lang="hu-HU" sz="16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a:</a:t>
            </a:r>
            <a:endParaRPr lang="hu-HU" sz="16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marL="3429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  <a:tabLst>
                <a:tab pos="180340" algn="l"/>
                <a:tab pos="457200" algn="l"/>
              </a:tabLst>
              <a:defRPr/>
            </a:pPr>
            <a:r>
              <a:rPr lang="hu-HU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fodrászat alapjait</a:t>
            </a:r>
          </a:p>
          <a:p>
            <a:pPr marL="3429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  <a:tabLst>
                <a:tab pos="180340" algn="l"/>
                <a:tab pos="457200" algn="l"/>
              </a:tabLst>
              <a:defRPr/>
            </a:pPr>
            <a:r>
              <a:rPr lang="hu-HU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hajvágást</a:t>
            </a:r>
          </a:p>
          <a:p>
            <a:pPr marL="3429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  <a:tabLst>
                <a:tab pos="180340" algn="l"/>
                <a:tab pos="457200" algn="l"/>
              </a:tabLst>
              <a:defRPr/>
            </a:pPr>
            <a:r>
              <a:rPr lang="hu-HU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hajhosszabbítás  fortélyait</a:t>
            </a:r>
          </a:p>
          <a:p>
            <a:pPr marL="3429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  <a:tabLst>
                <a:tab pos="180340" algn="l"/>
                <a:tab pos="457200" algn="l"/>
              </a:tabLst>
              <a:defRPr/>
            </a:pPr>
            <a:r>
              <a:rPr lang="hu-HU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fodrászati technológiai folyamatok sorrendjét</a:t>
            </a:r>
          </a:p>
          <a:p>
            <a:pPr marL="3429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  <a:tabLst>
                <a:tab pos="180340" algn="l"/>
                <a:tab pos="457200" algn="l"/>
              </a:tabLst>
              <a:defRPr/>
            </a:pPr>
            <a:r>
              <a:rPr lang="hu-HU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hajkozmetika alapjait</a:t>
            </a:r>
          </a:p>
          <a:p>
            <a:pPr marL="3429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  <a:tabLst>
                <a:tab pos="180340" algn="l"/>
                <a:tab pos="457200" algn="l"/>
              </a:tabLst>
              <a:defRPr/>
            </a:pPr>
            <a:endParaRPr lang="hu-HU" sz="1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  <a:p>
            <a:pPr marL="0" lvl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180340" algn="l"/>
                <a:tab pos="457200" algn="l"/>
              </a:tabLst>
              <a:defRPr/>
            </a:pPr>
            <a:r>
              <a:rPr lang="hu-HU" sz="1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A tanulók ismereteket szereznek:</a:t>
            </a:r>
          </a:p>
          <a:p>
            <a:pPr marL="3429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  <a:tabLst>
                <a:tab pos="180340" algn="l"/>
                <a:tab pos="457200" algn="l"/>
              </a:tabLst>
              <a:defRPr/>
            </a:pPr>
            <a:r>
              <a:rPr lang="hu-HU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a különféle kozmetikai termékekről és azoknak a hajra illetve a bőrre gyakorolt hatásukról</a:t>
            </a:r>
          </a:p>
          <a:p>
            <a:pPr marL="3429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  <a:tabLst>
                <a:tab pos="180340" algn="l"/>
                <a:tab pos="457200" algn="l"/>
              </a:tabLst>
              <a:defRPr/>
            </a:pPr>
            <a:r>
              <a:rPr lang="hu-HU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a  szakterületen használatos gépek és berendezések alkalmazásáról</a:t>
            </a:r>
          </a:p>
          <a:p>
            <a:pPr marL="342900" lvl="0" indent="-3429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  <a:tabLst>
                <a:tab pos="180340" algn="l"/>
                <a:tab pos="457200" algn="l"/>
              </a:tabLst>
              <a:defRPr/>
            </a:pPr>
            <a:endParaRPr lang="hu-HU" sz="1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6" name="Picture 2" descr="E:\_Dokumenty\2010_Fodrász - BEázás\DSC_004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48063" y="3556151"/>
            <a:ext cx="3471447" cy="2321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451245"/>
            <a:ext cx="1580583" cy="15749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9213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26304" y="4606087"/>
            <a:ext cx="2060930" cy="1548186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626543" y="785515"/>
            <a:ext cx="2376264" cy="720080"/>
          </a:xfrm>
          <a:noFill/>
        </p:spPr>
        <p:txBody>
          <a:bodyPr>
            <a:normAutofit fontScale="90000"/>
          </a:bodyPr>
          <a:lstStyle/>
          <a:p>
            <a:r>
              <a:rPr lang="sk-SK" sz="3200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KŐMŰVES</a:t>
            </a:r>
            <a:endParaRPr lang="sk-SK" sz="3200" dirty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583353" y="1672724"/>
            <a:ext cx="5760640" cy="4761048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sk-SK" sz="1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  <a:ea typeface="Times New Roman"/>
                <a:cs typeface="Times New Roman"/>
              </a:rPr>
              <a:t>A </a:t>
            </a:r>
            <a:r>
              <a:rPr lang="sk-SK" sz="1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  <a:ea typeface="Times New Roman"/>
                <a:cs typeface="Times New Roman"/>
              </a:rPr>
              <a:t>végzett</a:t>
            </a:r>
            <a:r>
              <a:rPr lang="sk-SK" sz="1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  <a:ea typeface="Times New Roman"/>
                <a:cs typeface="Times New Roman"/>
              </a:rPr>
              <a:t> : </a:t>
            </a:r>
          </a:p>
          <a:p>
            <a:pPr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sk-SK" sz="1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ea typeface="Times New Roman"/>
                <a:cs typeface="Times New Roman"/>
              </a:rPr>
              <a:t>tud</a:t>
            </a:r>
            <a:r>
              <a:rPr lang="sk-SK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ea typeface="Times New Roman"/>
                <a:cs typeface="Times New Roman"/>
              </a:rPr>
              <a:t> </a:t>
            </a:r>
            <a:r>
              <a:rPr lang="sk-SK" sz="1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ea typeface="Times New Roman"/>
                <a:cs typeface="Times New Roman"/>
              </a:rPr>
              <a:t>tervrajzból</a:t>
            </a:r>
            <a:r>
              <a:rPr lang="sk-SK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ea typeface="Times New Roman"/>
                <a:cs typeface="Times New Roman"/>
              </a:rPr>
              <a:t> </a:t>
            </a:r>
            <a:r>
              <a:rPr lang="sk-SK" sz="1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ea typeface="Times New Roman"/>
                <a:cs typeface="Times New Roman"/>
              </a:rPr>
              <a:t>olvasni</a:t>
            </a:r>
            <a:endParaRPr lang="sk-SK" sz="1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  <a:ea typeface="Times New Roman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sk-SK" sz="1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ea typeface="Times New Roman"/>
                <a:cs typeface="Times New Roman"/>
              </a:rPr>
              <a:t>ismeri</a:t>
            </a:r>
            <a:r>
              <a:rPr lang="sk-SK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ea typeface="Times New Roman"/>
                <a:cs typeface="Times New Roman"/>
              </a:rPr>
              <a:t> </a:t>
            </a:r>
            <a:r>
              <a:rPr lang="sk-SK" sz="1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ea typeface="Times New Roman"/>
                <a:cs typeface="Times New Roman"/>
              </a:rPr>
              <a:t>az</a:t>
            </a:r>
            <a:r>
              <a:rPr lang="sk-SK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ea typeface="Times New Roman"/>
                <a:cs typeface="Times New Roman"/>
              </a:rPr>
              <a:t> </a:t>
            </a:r>
            <a:r>
              <a:rPr lang="sk-SK" sz="1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ea typeface="Times New Roman"/>
                <a:cs typeface="Times New Roman"/>
              </a:rPr>
              <a:t>építőanyagok</a:t>
            </a:r>
            <a:r>
              <a:rPr lang="sk-SK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ea typeface="Times New Roman"/>
                <a:cs typeface="Times New Roman"/>
              </a:rPr>
              <a:t> </a:t>
            </a:r>
            <a:r>
              <a:rPr lang="sk-SK" sz="1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ea typeface="Times New Roman"/>
                <a:cs typeface="Times New Roman"/>
              </a:rPr>
              <a:t>tulajdonságait</a:t>
            </a:r>
            <a:endParaRPr lang="sk-SK" sz="1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  <a:ea typeface="Times New Roman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sk-SK" sz="1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ea typeface="Times New Roman"/>
                <a:cs typeface="Times New Roman"/>
              </a:rPr>
              <a:t>meghatározza</a:t>
            </a:r>
            <a:r>
              <a:rPr lang="sk-SK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ea typeface="Times New Roman"/>
                <a:cs typeface="Times New Roman"/>
              </a:rPr>
              <a:t> a </a:t>
            </a:r>
            <a:r>
              <a:rPr lang="sk-SK" sz="1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ea typeface="Times New Roman"/>
                <a:cs typeface="Times New Roman"/>
              </a:rPr>
              <a:t>munka</a:t>
            </a:r>
            <a:r>
              <a:rPr lang="sk-SK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ea typeface="Times New Roman"/>
                <a:cs typeface="Times New Roman"/>
              </a:rPr>
              <a:t> </a:t>
            </a:r>
            <a:r>
              <a:rPr lang="sk-SK" sz="1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ea typeface="Times New Roman"/>
                <a:cs typeface="Times New Roman"/>
              </a:rPr>
              <a:t>megfelelő</a:t>
            </a:r>
            <a:r>
              <a:rPr lang="sk-SK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ea typeface="Times New Roman"/>
                <a:cs typeface="Times New Roman"/>
              </a:rPr>
              <a:t> </a:t>
            </a:r>
            <a:r>
              <a:rPr lang="sk-SK" sz="1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ea typeface="Times New Roman"/>
                <a:cs typeface="Times New Roman"/>
              </a:rPr>
              <a:t>technológiai</a:t>
            </a:r>
            <a:r>
              <a:rPr lang="sk-SK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ea typeface="Times New Roman"/>
                <a:cs typeface="Times New Roman"/>
              </a:rPr>
              <a:t> </a:t>
            </a:r>
            <a:r>
              <a:rPr lang="sk-SK" sz="1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ea typeface="Times New Roman"/>
                <a:cs typeface="Times New Roman"/>
              </a:rPr>
              <a:t>folyamatait</a:t>
            </a:r>
            <a:endParaRPr lang="sk-SK" sz="1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  <a:ea typeface="Times New Roman"/>
              <a:cs typeface="Times New Roman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sk-SK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ea typeface="Times New Roman"/>
                <a:cs typeface="Times New Roman"/>
              </a:rPr>
              <a:t>a </a:t>
            </a:r>
            <a:r>
              <a:rPr lang="sk-SK" sz="1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ea typeface="Times New Roman"/>
                <a:cs typeface="Times New Roman"/>
              </a:rPr>
              <a:t>munka</a:t>
            </a:r>
            <a:r>
              <a:rPr lang="sk-SK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ea typeface="Times New Roman"/>
                <a:cs typeface="Times New Roman"/>
              </a:rPr>
              <a:t> </a:t>
            </a:r>
            <a:r>
              <a:rPr lang="sk-SK" sz="1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ea typeface="Times New Roman"/>
                <a:cs typeface="Times New Roman"/>
              </a:rPr>
              <a:t>megkezdéséhez</a:t>
            </a:r>
            <a:r>
              <a:rPr lang="sk-SK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ea typeface="Times New Roman"/>
                <a:cs typeface="Times New Roman"/>
              </a:rPr>
              <a:t> </a:t>
            </a:r>
            <a:r>
              <a:rPr lang="sk-SK" sz="1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ea typeface="Times New Roman"/>
                <a:cs typeface="Times New Roman"/>
              </a:rPr>
              <a:t>szükséges</a:t>
            </a:r>
            <a:r>
              <a:rPr lang="sk-SK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ea typeface="Times New Roman"/>
                <a:cs typeface="Times New Roman"/>
              </a:rPr>
              <a:t> </a:t>
            </a:r>
            <a:r>
              <a:rPr lang="sk-SK" sz="1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ea typeface="Times New Roman"/>
                <a:cs typeface="Times New Roman"/>
              </a:rPr>
              <a:t>mérési</a:t>
            </a:r>
            <a:r>
              <a:rPr lang="sk-SK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ea typeface="Times New Roman"/>
                <a:cs typeface="Times New Roman"/>
              </a:rPr>
              <a:t> </a:t>
            </a:r>
            <a:r>
              <a:rPr lang="sk-SK" sz="1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ea typeface="Times New Roman"/>
                <a:cs typeface="Times New Roman"/>
              </a:rPr>
              <a:t>feladatokat</a:t>
            </a:r>
            <a:r>
              <a:rPr lang="sk-SK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ea typeface="Times New Roman"/>
                <a:cs typeface="Times New Roman"/>
              </a:rPr>
              <a:t> lát </a:t>
            </a:r>
            <a:r>
              <a:rPr lang="sk-SK" sz="14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ea typeface="Times New Roman"/>
                <a:cs typeface="Times New Roman"/>
              </a:rPr>
              <a:t>el</a:t>
            </a:r>
            <a:endParaRPr lang="sk-SK" sz="1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  <a:ea typeface="Times New Roman"/>
              <a:cs typeface="Times New Roman"/>
            </a:endParaRPr>
          </a:p>
          <a:p>
            <a:pPr marL="0" indent="0">
              <a:buNone/>
            </a:pPr>
            <a:r>
              <a:rPr lang="hu-HU" sz="1700" b="1" dirty="0" smtClean="0">
                <a:solidFill>
                  <a:schemeClr val="accent1"/>
                </a:solidFill>
                <a:latin typeface="Arial Black" panose="020B0A04020102020204" pitchFamily="34" charset="0"/>
              </a:rPr>
              <a:t>   A </a:t>
            </a:r>
            <a:r>
              <a:rPr lang="hu-HU" sz="1700" b="1" dirty="0">
                <a:solidFill>
                  <a:schemeClr val="accent1"/>
                </a:solidFill>
                <a:latin typeface="Arial Black" panose="020B0A04020102020204" pitchFamily="34" charset="0"/>
              </a:rPr>
              <a:t>diák megtanulja:</a:t>
            </a:r>
            <a:endParaRPr lang="sk-SK" sz="1700" b="1" dirty="0">
              <a:solidFill>
                <a:schemeClr val="accent1"/>
              </a:solidFill>
              <a:latin typeface="Arial Black" panose="020B0A04020102020204" pitchFamily="34" charset="0"/>
            </a:endParaRPr>
          </a:p>
          <a:p>
            <a:pPr lvl="0"/>
            <a:r>
              <a:rPr lang="hu-HU" sz="1500" b="1" dirty="0"/>
              <a:t>falburkolatok és száraz padló készítését gipszkarton lapokból és felületi kezelésüket,</a:t>
            </a:r>
            <a:endParaRPr lang="sk-SK" sz="1500" b="1" dirty="0"/>
          </a:p>
          <a:p>
            <a:pPr lvl="0"/>
            <a:r>
              <a:rPr lang="hu-HU" sz="1500" b="1" dirty="0"/>
              <a:t>teherhordó és kitöltő falazatok, válaszfalak, kémények és boltívek falazását,</a:t>
            </a:r>
            <a:endParaRPr lang="sk-SK" sz="1500" b="1" dirty="0"/>
          </a:p>
          <a:p>
            <a:pPr lvl="0"/>
            <a:r>
              <a:rPr lang="hu-HU" sz="1500" b="1" dirty="0"/>
              <a:t>külső és belső vakolatok készítését,</a:t>
            </a:r>
            <a:endParaRPr lang="sk-SK" sz="1500" b="1" dirty="0"/>
          </a:p>
          <a:p>
            <a:pPr lvl="0"/>
            <a:r>
              <a:rPr lang="hu-HU" sz="1500" b="1" dirty="0"/>
              <a:t>az alapvető festési és mázolói munkákat,</a:t>
            </a:r>
            <a:endParaRPr lang="sk-SK" sz="1500" b="1" dirty="0"/>
          </a:p>
          <a:p>
            <a:pPr lvl="0"/>
            <a:r>
              <a:rPr lang="hu-HU" sz="1500" b="1" dirty="0"/>
              <a:t>egyszerű vízszigetelő és nedvességszigetelő munkák elvégzését,</a:t>
            </a:r>
            <a:endParaRPr lang="sk-SK" sz="1500" b="1" dirty="0"/>
          </a:p>
          <a:p>
            <a:pPr lvl="0"/>
            <a:r>
              <a:rPr lang="hu-HU" sz="1500" b="1" dirty="0"/>
              <a:t>padlózat és falburkolatok készítését különböző építőanyagokból,</a:t>
            </a:r>
            <a:endParaRPr lang="sk-SK" sz="1500" b="1" dirty="0"/>
          </a:p>
          <a:p>
            <a:pPr lvl="0"/>
            <a:r>
              <a:rPr lang="hu-HU" sz="1500" b="1" dirty="0"/>
              <a:t>egyszerű stukkó készítését, </a:t>
            </a:r>
            <a:endParaRPr lang="sk-SK" sz="1500" b="1" dirty="0"/>
          </a:p>
          <a:p>
            <a:pPr lvl="0"/>
            <a:r>
              <a:rPr lang="hu-HU" sz="1500" b="1" dirty="0"/>
              <a:t>áthidalók, gerendák, párkányok, ablak és ajtókeret beépítését,</a:t>
            </a:r>
            <a:endParaRPr lang="sk-SK" sz="1500" b="1" dirty="0"/>
          </a:p>
          <a:p>
            <a:pPr lvl="0"/>
            <a:r>
              <a:rPr lang="hu-HU" sz="1500" b="1" dirty="0"/>
              <a:t>homlokzatok külső hőszigetelését külső felületi megmunkálását.</a:t>
            </a:r>
            <a:endParaRPr lang="sk-SK" sz="1500" b="1" dirty="0"/>
          </a:p>
          <a:p>
            <a:pPr marL="171450" indent="-171450">
              <a:lnSpc>
                <a:spcPct val="115000"/>
              </a:lnSpc>
              <a:spcAft>
                <a:spcPts val="0"/>
              </a:spcAft>
              <a:buFontTx/>
              <a:buChar char="-"/>
            </a:pPr>
            <a:endParaRPr lang="sk-SK" sz="1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  <a:ea typeface="Times New Roman"/>
              <a:cs typeface="Times New Roman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46402" y="768180"/>
            <a:ext cx="3110367" cy="1280135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80312" y="2075820"/>
            <a:ext cx="1304657" cy="1413067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35323" y="2869258"/>
            <a:ext cx="1304657" cy="1731414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36997"/>
            <a:ext cx="942975" cy="121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08233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123728" y="660417"/>
            <a:ext cx="6402250" cy="1296144"/>
          </a:xfrm>
          <a:noFill/>
        </p:spPr>
        <p:txBody>
          <a:bodyPr>
            <a:normAutofit/>
          </a:bodyPr>
          <a:lstStyle/>
          <a:p>
            <a:pPr algn="l"/>
            <a:r>
              <a:rPr lang="hu-HU" sz="32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GÉPKOCSIJAVÍTÓ MŰSZERÉSZ</a:t>
            </a:r>
            <a:endParaRPr lang="sk-SK" sz="32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611560" y="2307271"/>
            <a:ext cx="5489429" cy="4032448"/>
          </a:xfrm>
        </p:spPr>
        <p:txBody>
          <a:bodyPr>
            <a:noAutofit/>
          </a:bodyPr>
          <a:lstStyle/>
          <a:p>
            <a:pPr lvl="0"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  <a:tabLst>
                <a:tab pos="179388" algn="l"/>
                <a:tab pos="457200" algn="l"/>
              </a:tabLst>
            </a:pPr>
            <a:r>
              <a:rPr lang="hu-HU" sz="1400" dirty="0">
                <a:latin typeface="Arial Black" panose="020B0A04020102020204" pitchFamily="34" charset="0"/>
              </a:rPr>
              <a:t>A képzett szakember alkalmas a közúti járművek és azok részeinek műszakiállapot-felmérésére hagyományos diagnosztikai műszerek és mérőeszközök </a:t>
            </a:r>
            <a:r>
              <a:rPr lang="hu-HU" sz="1400" dirty="0" smtClean="0">
                <a:latin typeface="Arial Black" panose="020B0A04020102020204" pitchFamily="34" charset="0"/>
              </a:rPr>
              <a:t>segítségével,</a:t>
            </a:r>
          </a:p>
          <a:p>
            <a:pPr marL="0" lvl="0" indent="0"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None/>
              <a:tabLst>
                <a:tab pos="179388" algn="l"/>
                <a:tab pos="457200" algn="l"/>
              </a:tabLst>
            </a:pPr>
            <a:endParaRPr lang="sk-SK" sz="1400" dirty="0" smtClean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tabLst>
                <a:tab pos="180340" algn="l"/>
                <a:tab pos="457200" algn="l"/>
              </a:tabLst>
              <a:defRPr/>
            </a:pPr>
            <a:r>
              <a:rPr lang="hu-HU" sz="1400" dirty="0">
                <a:latin typeface="Arial Black" panose="020B0A04020102020204" pitchFamily="34" charset="0"/>
              </a:rPr>
              <a:t>a</a:t>
            </a:r>
            <a:r>
              <a:rPr lang="hu-HU" sz="1400" dirty="0" smtClean="0">
                <a:latin typeface="Arial Black" panose="020B0A04020102020204" pitchFamily="34" charset="0"/>
              </a:rPr>
              <a:t> </a:t>
            </a:r>
            <a:r>
              <a:rPr lang="hu-HU" sz="1400" dirty="0">
                <a:latin typeface="Arial Black" panose="020B0A04020102020204" pitchFamily="34" charset="0"/>
              </a:rPr>
              <a:t>diák elsajátítja a járművek üzemben tartását és </a:t>
            </a:r>
            <a:r>
              <a:rPr lang="hu-HU" sz="1400" dirty="0" smtClean="0">
                <a:latin typeface="Arial Black" panose="020B0A04020102020204" pitchFamily="34" charset="0"/>
              </a:rPr>
              <a:t>karbantartását,</a:t>
            </a:r>
          </a:p>
          <a:p>
            <a:pPr marL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180340" algn="l"/>
                <a:tab pos="457200" algn="l"/>
              </a:tabLst>
              <a:defRPr/>
            </a:pPr>
            <a:endParaRPr lang="hu-HU" sz="1400" dirty="0" smtClean="0">
              <a:latin typeface="Arial Black" panose="020B0A04020102020204" pitchFamily="34" charset="0"/>
            </a:endParaRPr>
          </a:p>
          <a:p>
            <a:pPr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tabLst>
                <a:tab pos="180340" algn="l"/>
                <a:tab pos="457200" algn="l"/>
              </a:tabLst>
              <a:defRPr/>
            </a:pPr>
            <a:r>
              <a:rPr lang="hu-HU" sz="1400" dirty="0">
                <a:latin typeface="Arial Black" panose="020B0A04020102020204" pitchFamily="34" charset="0"/>
              </a:rPr>
              <a:t>t</a:t>
            </a:r>
            <a:r>
              <a:rPr lang="hu-HU" sz="1400" dirty="0" smtClean="0">
                <a:latin typeface="Arial Black" panose="020B0A04020102020204" pitchFamily="34" charset="0"/>
              </a:rPr>
              <a:t>ájékozott </a:t>
            </a:r>
            <a:r>
              <a:rPr lang="hu-HU" sz="1400" dirty="0">
                <a:latin typeface="Arial Black" panose="020B0A04020102020204" pitchFamily="34" charset="0"/>
              </a:rPr>
              <a:t>az autójavításnál használt műszerek és berendezések </a:t>
            </a:r>
            <a:r>
              <a:rPr lang="hu-HU" sz="1400" dirty="0" smtClean="0">
                <a:latin typeface="Arial Black" panose="020B0A04020102020204" pitchFamily="34" charset="0"/>
              </a:rPr>
              <a:t>alkalmazását, </a:t>
            </a:r>
          </a:p>
          <a:p>
            <a:pPr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tabLst>
                <a:tab pos="180340" algn="l"/>
                <a:tab pos="457200" algn="l"/>
              </a:tabLst>
              <a:defRPr/>
            </a:pPr>
            <a:endParaRPr lang="hu-HU" sz="1400" dirty="0" smtClean="0">
              <a:latin typeface="Arial Black" panose="020B0A04020102020204" pitchFamily="34" charset="0"/>
            </a:endParaRPr>
          </a:p>
          <a:p>
            <a:pPr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tabLst>
                <a:tab pos="180340" algn="l"/>
                <a:tab pos="457200" algn="l"/>
              </a:tabLst>
              <a:defRPr/>
            </a:pPr>
            <a:r>
              <a:rPr lang="hu-HU" sz="1400" dirty="0">
                <a:latin typeface="Arial Black" panose="020B0A04020102020204" pitchFamily="34" charset="0"/>
              </a:rPr>
              <a:t>m</a:t>
            </a:r>
            <a:r>
              <a:rPr lang="hu-HU" sz="1400" dirty="0" smtClean="0">
                <a:latin typeface="Arial Black" panose="020B0A04020102020204" pitchFamily="34" charset="0"/>
              </a:rPr>
              <a:t>egállapítja </a:t>
            </a:r>
            <a:r>
              <a:rPr lang="hu-HU" sz="1400" dirty="0">
                <a:latin typeface="Arial Black" panose="020B0A04020102020204" pitchFamily="34" charset="0"/>
              </a:rPr>
              <a:t>a hibákat és meghibásodásokat, majd az optimális munkafolyamatot megválasztva az egyes részek és részegységek szétszerelését és összeszerelését a megfelelő módon elvégzik.</a:t>
            </a:r>
            <a:endParaRPr lang="sk-SK" sz="1400" dirty="0">
              <a:latin typeface="Arial Black" panose="020B0A04020102020204" pitchFamily="34" charset="0"/>
            </a:endParaRPr>
          </a:p>
          <a:p>
            <a:pPr marL="0" lvl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180340" algn="l"/>
                <a:tab pos="457200" algn="l"/>
              </a:tabLst>
              <a:defRPr/>
            </a:pPr>
            <a:endParaRPr lang="sk-SK" sz="1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09989" y="1695203"/>
            <a:ext cx="1615989" cy="1224136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04248" y="4796194"/>
            <a:ext cx="1475831" cy="1368152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71116" y="2786305"/>
            <a:ext cx="1505704" cy="2010192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833565"/>
            <a:ext cx="1296144" cy="949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73002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10806" y="865214"/>
            <a:ext cx="6764795" cy="813379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hu-HU" b="1" dirty="0"/>
              <a:t>DUÁLIS KÉPZÉS </a:t>
            </a:r>
            <a:endParaRPr lang="sk-SK" dirty="0"/>
          </a:p>
        </p:txBody>
      </p:sp>
      <p:sp>
        <p:nvSpPr>
          <p:cNvPr id="3" name="Zástupný symbol čísla snímky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4" name="Obdĺžnik 3"/>
          <p:cNvSpPr/>
          <p:nvPr/>
        </p:nvSpPr>
        <p:spPr>
          <a:xfrm>
            <a:off x="672784" y="2043308"/>
            <a:ext cx="8020605" cy="136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hu-H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Az elméleti oktatás az iskolában történik, a gyakorlati képzés 50-60%-ban a munkaadónál.</a:t>
            </a:r>
            <a:endParaRPr lang="sk-SK" sz="1600" dirty="0"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hu-H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Aláírt szerződés a duális képzésről az iskola és a munkaadó között.</a:t>
            </a:r>
            <a:endParaRPr lang="sk-SK" sz="1600" dirty="0"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hu-H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Aláírt szerződés a duális képzésről a munkaadó és diák között első osztálytól. </a:t>
            </a:r>
            <a:endParaRPr lang="sk-SK" sz="1600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" name="Obdĺžnik 4"/>
          <p:cNvSpPr/>
          <p:nvPr/>
        </p:nvSpPr>
        <p:spPr>
          <a:xfrm>
            <a:off x="672784" y="3592193"/>
            <a:ext cx="7664619" cy="20036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hu-H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duális képzés alatt a tanuló az iskola diákja és az adott cég alkalmazottja.</a:t>
            </a:r>
            <a:endParaRPr lang="sk-SK" sz="1600" dirty="0"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hu-H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tanuló olyan szakot és szakmát tanul, amely keresett a munkaerő-piacon és az Európai Unióban. </a:t>
            </a:r>
            <a:endParaRPr lang="sk-SK" sz="1600" dirty="0"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hu-H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Szakmai gyakorlat az adott cégben vagy üzemben.</a:t>
            </a:r>
            <a:endParaRPr lang="sk-SK" sz="1600" dirty="0"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hu-H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Ösztöndíjak és jutalmak az eredményes munkáért.</a:t>
            </a:r>
            <a:endParaRPr lang="sk-SK" sz="1600" dirty="0"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hu-H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Szakemberek részvétele az oktatásban, tanulmányi utak, szakmai kiállítások.</a:t>
            </a:r>
            <a:endParaRPr lang="sk-SK" sz="1600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2945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10806" y="597296"/>
            <a:ext cx="6764795" cy="813379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hu-HU" b="1" dirty="0"/>
              <a:t>DUÁLIS KÉPZÉS </a:t>
            </a:r>
            <a:endParaRPr lang="sk-SK" dirty="0"/>
          </a:p>
        </p:txBody>
      </p:sp>
      <p:sp>
        <p:nvSpPr>
          <p:cNvPr id="3" name="Zástupný symbol čísla snímky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6" name="Obdĺžnik 5"/>
          <p:cNvSpPr/>
          <p:nvPr/>
        </p:nvSpPr>
        <p:spPr>
          <a:xfrm>
            <a:off x="755576" y="1628800"/>
            <a:ext cx="7776864" cy="4181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hu-HU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duális oktatásban részt vevő tanulmányi szakok:</a:t>
            </a:r>
            <a:endParaRPr lang="sk-SK" sz="1600" dirty="0"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hu-HU" i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Négyéves szakközépiskolai képzés érettségivel és szakmunkás-bizonyítvánnyal:</a:t>
            </a:r>
            <a:endParaRPr lang="sk-SK" sz="1600" i="1" dirty="0"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hu-HU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 </a:t>
            </a:r>
            <a:r>
              <a:rPr lang="hu-HU" i="1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Gépek és berendezések műszerésze</a:t>
            </a:r>
            <a:endParaRPr lang="sk-SK" i="1" dirty="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hu-HU" i="1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Megmunkáló és hegesztő gépek és berendezések programozója</a:t>
            </a:r>
          </a:p>
          <a:p>
            <a:pPr marL="285750" indent="-285750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hu-H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Elektroműszerész – </a:t>
            </a:r>
            <a:r>
              <a:rPr lang="hu-H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ŽSR, </a:t>
            </a:r>
            <a:r>
              <a:rPr lang="hu-H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a.s</a:t>
            </a:r>
            <a:r>
              <a:rPr lang="sk-SK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sk-SK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sk-SK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sk-SK" b="1" dirty="0"/>
              <a:t>HB-</a:t>
            </a:r>
            <a:r>
              <a:rPr lang="sk-SK" b="1" dirty="0" err="1"/>
              <a:t>LaserCut</a:t>
            </a:r>
            <a:r>
              <a:rPr lang="sk-SK" b="1" dirty="0"/>
              <a:t>, </a:t>
            </a:r>
            <a:r>
              <a:rPr lang="sk-SK" b="1" dirty="0" err="1"/>
              <a:t>s.r.o</a:t>
            </a:r>
            <a:r>
              <a:rPr lang="sk-SK" b="1" dirty="0"/>
              <a:t>.,  </a:t>
            </a:r>
          </a:p>
          <a:p>
            <a:pPr marL="285750" indent="-285750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sk-SK" b="1" dirty="0" err="1"/>
              <a:t>Baker</a:t>
            </a:r>
            <a:r>
              <a:rPr lang="sk-SK" b="1" dirty="0"/>
              <a:t> </a:t>
            </a:r>
            <a:r>
              <a:rPr lang="sk-SK" b="1" dirty="0" err="1"/>
              <a:t>Ovens</a:t>
            </a:r>
            <a:r>
              <a:rPr lang="sk-SK" b="1" dirty="0"/>
              <a:t>, </a:t>
            </a:r>
            <a:r>
              <a:rPr lang="sk-SK" b="1" dirty="0" err="1"/>
              <a:t>s.r.o</a:t>
            </a:r>
            <a:r>
              <a:rPr lang="sk-SK" b="1" dirty="0"/>
              <a:t>.,  </a:t>
            </a:r>
          </a:p>
          <a:p>
            <a:pPr marL="285750" indent="-285750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sk-SK" b="1" cap="all" dirty="0" err="1"/>
              <a:t>Agritech</a:t>
            </a:r>
            <a:r>
              <a:rPr lang="sk-SK" b="1" cap="all" dirty="0"/>
              <a:t> Slovakia </a:t>
            </a:r>
            <a:r>
              <a:rPr lang="sk-SK" b="1" dirty="0" err="1"/>
              <a:t>spol.s.r.o</a:t>
            </a:r>
            <a:r>
              <a:rPr lang="sk-SK" b="1" dirty="0"/>
              <a:t>., </a:t>
            </a:r>
          </a:p>
          <a:p>
            <a:pPr marL="285750" indent="-285750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sk-SK" b="1" cap="all" dirty="0"/>
              <a:t>Laser point </a:t>
            </a:r>
            <a:r>
              <a:rPr lang="sk-SK" b="1" dirty="0" err="1"/>
              <a:t>s.r.o</a:t>
            </a:r>
            <a:r>
              <a:rPr lang="sk-SK" b="1" dirty="0"/>
              <a:t>.</a:t>
            </a:r>
            <a:r>
              <a:rPr lang="sk-SK" b="1" cap="all" dirty="0"/>
              <a:t>,</a:t>
            </a:r>
            <a:endParaRPr lang="sk-SK" dirty="0">
              <a:effectLst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7462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75654" y="1052736"/>
            <a:ext cx="6798734" cy="1001495"/>
          </a:xfrm>
        </p:spPr>
        <p:txBody>
          <a:bodyPr>
            <a:noAutofit/>
          </a:bodyPr>
          <a:lstStyle/>
          <a:p>
            <a:r>
              <a:rPr lang="sk-SK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Kedves </a:t>
            </a:r>
            <a:r>
              <a:rPr lang="sk-SK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Pályaválasztó</a:t>
            </a:r>
            <a:r>
              <a:rPr lang="sk-SK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k-SK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Diákok</a:t>
            </a:r>
            <a:r>
              <a:rPr lang="sk-SK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 </a:t>
            </a:r>
            <a:br>
              <a:rPr lang="sk-SK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sk-SK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686589" y="2435698"/>
            <a:ext cx="7776864" cy="3001802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sk-SK" b="1" dirty="0"/>
              <a:t>Sajnos </a:t>
            </a:r>
            <a:r>
              <a:rPr lang="sk-SK" b="1" dirty="0" err="1"/>
              <a:t>idén</a:t>
            </a:r>
            <a:r>
              <a:rPr lang="sk-SK" b="1" dirty="0"/>
              <a:t> a </a:t>
            </a:r>
            <a:r>
              <a:rPr lang="sk-SK" b="1" dirty="0" err="1"/>
              <a:t>járványügyi</a:t>
            </a:r>
            <a:r>
              <a:rPr lang="sk-SK" b="1" dirty="0"/>
              <a:t> </a:t>
            </a:r>
            <a:r>
              <a:rPr lang="sk-SK" b="1" dirty="0" err="1"/>
              <a:t>helyzet</a:t>
            </a:r>
            <a:r>
              <a:rPr lang="sk-SK" b="1" dirty="0"/>
              <a:t> </a:t>
            </a:r>
            <a:r>
              <a:rPr lang="sk-SK" b="1" dirty="0" err="1"/>
              <a:t>miatt</a:t>
            </a:r>
            <a:r>
              <a:rPr lang="sk-SK" b="1" dirty="0"/>
              <a:t> </a:t>
            </a:r>
            <a:r>
              <a:rPr lang="sk-SK" b="1" dirty="0" err="1"/>
              <a:t>nem</a:t>
            </a:r>
            <a:r>
              <a:rPr lang="sk-SK" b="1" dirty="0"/>
              <a:t> </a:t>
            </a:r>
            <a:r>
              <a:rPr lang="sk-SK" b="1" dirty="0" err="1"/>
              <a:t>tudunk</a:t>
            </a:r>
            <a:r>
              <a:rPr lang="sk-SK" b="1" dirty="0"/>
              <a:t> </a:t>
            </a:r>
            <a:r>
              <a:rPr lang="sk-SK" b="1" dirty="0" err="1"/>
              <a:t>személyesen</a:t>
            </a:r>
            <a:r>
              <a:rPr lang="sk-SK" b="1" dirty="0"/>
              <a:t> </a:t>
            </a:r>
            <a:r>
              <a:rPr lang="sk-SK" b="1" dirty="0" err="1"/>
              <a:t>találkozni</a:t>
            </a:r>
            <a:r>
              <a:rPr lang="sk-SK" b="1" dirty="0"/>
              <a:t> </a:t>
            </a:r>
            <a:r>
              <a:rPr lang="sk-SK" b="1" dirty="0" err="1"/>
              <a:t>veletek</a:t>
            </a:r>
            <a:r>
              <a:rPr lang="sk-SK" b="1" dirty="0"/>
              <a:t>.</a:t>
            </a:r>
          </a:p>
          <a:p>
            <a:pPr marL="0" indent="0" algn="ctr">
              <a:buNone/>
            </a:pPr>
            <a:r>
              <a:rPr lang="sk-SK" b="1" dirty="0" err="1"/>
              <a:t>Nem</a:t>
            </a:r>
            <a:r>
              <a:rPr lang="sk-SK" b="1" dirty="0"/>
              <a:t> </a:t>
            </a:r>
            <a:r>
              <a:rPr lang="sk-SK" b="1" dirty="0" err="1"/>
              <a:t>tudjuk</a:t>
            </a:r>
            <a:r>
              <a:rPr lang="sk-SK" b="1" dirty="0"/>
              <a:t> </a:t>
            </a:r>
            <a:r>
              <a:rPr lang="sk-SK" b="1" dirty="0" err="1"/>
              <a:t>személyesen</a:t>
            </a:r>
            <a:r>
              <a:rPr lang="sk-SK" b="1" dirty="0"/>
              <a:t> </a:t>
            </a:r>
            <a:r>
              <a:rPr lang="sk-SK" b="1" dirty="0" err="1"/>
              <a:t>bemutatni</a:t>
            </a:r>
            <a:r>
              <a:rPr lang="sk-SK" b="1" dirty="0"/>
              <a:t> </a:t>
            </a:r>
            <a:r>
              <a:rPr lang="sk-SK" b="1" dirty="0" err="1"/>
              <a:t>nektek</a:t>
            </a:r>
            <a:r>
              <a:rPr lang="sk-SK" b="1" dirty="0"/>
              <a:t> </a:t>
            </a:r>
            <a:r>
              <a:rPr lang="sk-SK" b="1" dirty="0" err="1"/>
              <a:t>képzéseinket</a:t>
            </a:r>
            <a:r>
              <a:rPr lang="sk-SK" b="1" dirty="0"/>
              <a:t>, </a:t>
            </a:r>
            <a:r>
              <a:rPr lang="sk-SK" b="1" dirty="0" err="1"/>
              <a:t>iskolánkat</a:t>
            </a:r>
            <a:r>
              <a:rPr lang="sk-SK" b="1" dirty="0"/>
              <a:t>, </a:t>
            </a:r>
            <a:r>
              <a:rPr lang="sk-SK" b="1" dirty="0" err="1"/>
              <a:t>így</a:t>
            </a:r>
            <a:r>
              <a:rPr lang="sk-SK" b="1" dirty="0"/>
              <a:t> </a:t>
            </a:r>
            <a:r>
              <a:rPr lang="sk-SK" b="1" dirty="0" err="1"/>
              <a:t>helyette</a:t>
            </a:r>
            <a:r>
              <a:rPr lang="sk-SK" b="1" dirty="0"/>
              <a:t> </a:t>
            </a:r>
            <a:r>
              <a:rPr lang="sk-SK" b="1" dirty="0" err="1"/>
              <a:t>számos</a:t>
            </a:r>
            <a:r>
              <a:rPr lang="sk-SK" b="1" dirty="0"/>
              <a:t> </a:t>
            </a:r>
            <a:r>
              <a:rPr lang="sk-SK" b="1" dirty="0" err="1"/>
              <a:t>olyan</a:t>
            </a:r>
            <a:r>
              <a:rPr lang="sk-SK" b="1" dirty="0"/>
              <a:t> </a:t>
            </a:r>
            <a:r>
              <a:rPr lang="sk-SK" b="1" dirty="0" err="1"/>
              <a:t>anyagot</a:t>
            </a:r>
            <a:r>
              <a:rPr lang="sk-SK" b="1" dirty="0"/>
              <a:t> </a:t>
            </a:r>
            <a:r>
              <a:rPr lang="sk-SK" b="1" dirty="0" err="1"/>
              <a:t>készítettünk</a:t>
            </a:r>
            <a:r>
              <a:rPr lang="sk-SK" b="1" dirty="0"/>
              <a:t>, </a:t>
            </a:r>
            <a:r>
              <a:rPr lang="sk-SK" b="1" dirty="0" err="1"/>
              <a:t>ami</a:t>
            </a:r>
            <a:r>
              <a:rPr lang="sk-SK" b="1" dirty="0"/>
              <a:t> </a:t>
            </a:r>
            <a:r>
              <a:rPr lang="sk-SK" b="1" dirty="0" err="1"/>
              <a:t>megpróbálja</a:t>
            </a:r>
            <a:r>
              <a:rPr lang="sk-SK" b="1" dirty="0"/>
              <a:t> </a:t>
            </a:r>
            <a:r>
              <a:rPr lang="sk-SK" b="1" dirty="0" err="1"/>
              <a:t>pótolni</a:t>
            </a:r>
            <a:r>
              <a:rPr lang="sk-SK" b="1" dirty="0"/>
              <a:t> a </a:t>
            </a:r>
            <a:r>
              <a:rPr lang="sk-SK" b="1" dirty="0" err="1"/>
              <a:t>személyes</a:t>
            </a:r>
            <a:r>
              <a:rPr lang="sk-SK" b="1" dirty="0"/>
              <a:t> </a:t>
            </a:r>
            <a:r>
              <a:rPr lang="sk-SK" b="1" dirty="0" err="1"/>
              <a:t>találkozást</a:t>
            </a:r>
            <a:r>
              <a:rPr lang="sk-SK" b="1" dirty="0" smtClean="0"/>
              <a:t>....</a:t>
            </a:r>
            <a:endParaRPr lang="sk-SK" b="1" dirty="0"/>
          </a:p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smtClean="0"/>
              <a:t>2</a:t>
            </a:fld>
            <a:endParaRPr lang="en-US" dirty="0"/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6363" y="4548174"/>
            <a:ext cx="2358025" cy="1412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4551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499992" y="1412776"/>
            <a:ext cx="3894047" cy="4608512"/>
          </a:xfrm>
        </p:spPr>
        <p:txBody>
          <a:bodyPr>
            <a:noAutofit/>
          </a:bodyPr>
          <a:lstStyle/>
          <a:p>
            <a:pPr marL="342900" lvl="0" indent="-342900">
              <a:spcBef>
                <a:spcPts val="0"/>
              </a:spcBef>
              <a:spcAft>
                <a:spcPts val="1200"/>
              </a:spcAft>
              <a:buSzPct val="70000"/>
              <a:buFont typeface="Wingdings" pitchFamily="2" charset="2"/>
              <a:buChar char="v"/>
              <a:defRPr/>
            </a:pPr>
            <a:r>
              <a:rPr lang="sk-SK" sz="18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tanulmányi</a:t>
            </a:r>
            <a:r>
              <a:rPr lang="sk-SK" sz="1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sk-SK" sz="18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átlag</a:t>
            </a:r>
            <a:r>
              <a:rPr lang="sk-SK" sz="1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sk-SK" sz="18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– </a:t>
            </a:r>
          </a:p>
          <a:p>
            <a:pPr marL="1257300" lvl="2" indent="-342900">
              <a:spcBef>
                <a:spcPts val="0"/>
              </a:spcBef>
              <a:spcAft>
                <a:spcPts val="1200"/>
              </a:spcAft>
              <a:buSzPct val="70000"/>
              <a:buFont typeface="Wingdings" pitchFamily="2" charset="2"/>
              <a:buChar char="v"/>
              <a:defRPr/>
            </a:pPr>
            <a:r>
              <a:rPr lang="sk-SK" sz="1200" dirty="0" smtClean="0">
                <a:ln w="12700">
                  <a:noFill/>
                  <a:prstDash val="solid"/>
                </a:ln>
                <a:solidFill>
                  <a:srgbClr val="FF7605">
                    <a:lumMod val="75000"/>
                  </a:srgbClr>
                </a:solidFill>
                <a:latin typeface="Arial Black" panose="020B0A04020102020204" pitchFamily="34" charset="0"/>
              </a:rPr>
              <a:t>8</a:t>
            </a:r>
            <a:r>
              <a:rPr lang="sk-SK" sz="1200" dirty="0">
                <a:ln w="12700">
                  <a:noFill/>
                  <a:prstDash val="solid"/>
                </a:ln>
                <a:solidFill>
                  <a:srgbClr val="FF7605">
                    <a:lumMod val="75000"/>
                  </a:srgbClr>
                </a:solidFill>
                <a:latin typeface="Arial Black" panose="020B0A04020102020204" pitchFamily="34" charset="0"/>
              </a:rPr>
              <a:t>. </a:t>
            </a:r>
            <a:r>
              <a:rPr lang="sk-SK" sz="1200" dirty="0" err="1">
                <a:ln w="12700">
                  <a:noFill/>
                  <a:prstDash val="solid"/>
                </a:ln>
                <a:solidFill>
                  <a:srgbClr val="FF7605">
                    <a:lumMod val="75000"/>
                  </a:srgbClr>
                </a:solidFill>
                <a:latin typeface="Arial Black" panose="020B0A04020102020204" pitchFamily="34" charset="0"/>
              </a:rPr>
              <a:t>évfolyam</a:t>
            </a:r>
            <a:r>
              <a:rPr lang="sk-SK" sz="1200" dirty="0">
                <a:ln w="12700">
                  <a:noFill/>
                  <a:prstDash val="solid"/>
                </a:ln>
                <a:solidFill>
                  <a:srgbClr val="FF7605">
                    <a:lumMod val="75000"/>
                  </a:srgbClr>
                </a:solidFill>
                <a:latin typeface="Arial Black" panose="020B0A04020102020204" pitchFamily="34" charset="0"/>
              </a:rPr>
              <a:t> – II. </a:t>
            </a:r>
            <a:r>
              <a:rPr lang="sk-SK" sz="1200" dirty="0" err="1" smtClean="0">
                <a:ln w="12700">
                  <a:noFill/>
                  <a:prstDash val="solid"/>
                </a:ln>
                <a:solidFill>
                  <a:srgbClr val="FF7605">
                    <a:lumMod val="75000"/>
                  </a:srgbClr>
                </a:solidFill>
                <a:latin typeface="Arial Black" panose="020B0A04020102020204" pitchFamily="34" charset="0"/>
              </a:rPr>
              <a:t>félév</a:t>
            </a:r>
            <a:endParaRPr lang="sk-SK" sz="1200" dirty="0" smtClean="0">
              <a:ln w="12700">
                <a:noFill/>
                <a:prstDash val="solid"/>
              </a:ln>
              <a:solidFill>
                <a:srgbClr val="FF7605">
                  <a:lumMod val="75000"/>
                </a:srgbClr>
              </a:solidFill>
              <a:latin typeface="Arial Black" panose="020B0A04020102020204" pitchFamily="34" charset="0"/>
            </a:endParaRPr>
          </a:p>
          <a:p>
            <a:pPr marL="1257300" lvl="2" indent="-342900">
              <a:spcBef>
                <a:spcPts val="0"/>
              </a:spcBef>
              <a:spcAft>
                <a:spcPts val="1200"/>
              </a:spcAft>
              <a:buSzPct val="70000"/>
              <a:buFont typeface="Wingdings" pitchFamily="2" charset="2"/>
              <a:buChar char="v"/>
              <a:defRPr/>
            </a:pPr>
            <a:r>
              <a:rPr lang="sk-SK" sz="1200" dirty="0" smtClean="0">
                <a:ln w="12700">
                  <a:noFill/>
                  <a:prstDash val="solid"/>
                </a:ln>
                <a:solidFill>
                  <a:srgbClr val="FF7605">
                    <a:lumMod val="75000"/>
                  </a:srgbClr>
                </a:solidFill>
                <a:latin typeface="Arial Black" panose="020B0A04020102020204" pitchFamily="34" charset="0"/>
              </a:rPr>
              <a:t>9</a:t>
            </a:r>
            <a:r>
              <a:rPr lang="sk-SK" sz="1200" dirty="0">
                <a:ln w="12700">
                  <a:noFill/>
                  <a:prstDash val="solid"/>
                </a:ln>
                <a:solidFill>
                  <a:srgbClr val="FF7605">
                    <a:lumMod val="75000"/>
                  </a:srgbClr>
                </a:solidFill>
                <a:latin typeface="Arial Black" panose="020B0A04020102020204" pitchFamily="34" charset="0"/>
              </a:rPr>
              <a:t>. </a:t>
            </a:r>
            <a:r>
              <a:rPr lang="sk-SK" sz="1200" dirty="0" err="1">
                <a:ln w="12700">
                  <a:noFill/>
                  <a:prstDash val="solid"/>
                </a:ln>
                <a:solidFill>
                  <a:srgbClr val="FF7605">
                    <a:lumMod val="75000"/>
                  </a:srgbClr>
                </a:solidFill>
                <a:latin typeface="Arial Black" panose="020B0A04020102020204" pitchFamily="34" charset="0"/>
              </a:rPr>
              <a:t>évfolyam</a:t>
            </a:r>
            <a:r>
              <a:rPr lang="sk-SK" sz="1200" dirty="0">
                <a:ln w="12700">
                  <a:noFill/>
                  <a:prstDash val="solid"/>
                </a:ln>
                <a:solidFill>
                  <a:srgbClr val="FF7605">
                    <a:lumMod val="75000"/>
                  </a:srgbClr>
                </a:solidFill>
                <a:latin typeface="Arial Black" panose="020B0A04020102020204" pitchFamily="34" charset="0"/>
              </a:rPr>
              <a:t> – I. </a:t>
            </a:r>
            <a:r>
              <a:rPr lang="sk-SK" sz="1200" dirty="0" err="1">
                <a:ln w="12700">
                  <a:noFill/>
                  <a:prstDash val="solid"/>
                </a:ln>
                <a:solidFill>
                  <a:srgbClr val="FF7605">
                    <a:lumMod val="75000"/>
                  </a:srgbClr>
                </a:solidFill>
                <a:latin typeface="Arial Black" panose="020B0A04020102020204" pitchFamily="34" charset="0"/>
              </a:rPr>
              <a:t>félév</a:t>
            </a:r>
            <a:endParaRPr lang="sk-SK" sz="1200" dirty="0">
              <a:ln w="12700">
                <a:noFill/>
                <a:prstDash val="solid"/>
              </a:ln>
              <a:solidFill>
                <a:srgbClr val="FF7605">
                  <a:lumMod val="75000"/>
                </a:srgbClr>
              </a:solidFill>
              <a:latin typeface="Arial Black" panose="020B0A04020102020204" pitchFamily="34" charset="0"/>
            </a:endParaRPr>
          </a:p>
          <a:p>
            <a:pPr marL="342900" lvl="0" indent="-342900">
              <a:spcBef>
                <a:spcPts val="0"/>
              </a:spcBef>
              <a:spcAft>
                <a:spcPts val="1200"/>
              </a:spcAft>
              <a:buSzPct val="70000"/>
              <a:buFont typeface="Wingdings" pitchFamily="2" charset="2"/>
              <a:buChar char="v"/>
              <a:defRPr/>
            </a:pPr>
            <a:r>
              <a:rPr lang="hu-HU" sz="1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TESZT 9 eredménye</a:t>
            </a:r>
            <a:endParaRPr lang="sk-SK" sz="18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marL="342900" lvl="0" indent="-342900">
              <a:spcBef>
                <a:spcPts val="0"/>
              </a:spcBef>
              <a:spcAft>
                <a:spcPts val="1200"/>
              </a:spcAft>
              <a:buSzPct val="70000"/>
              <a:buFont typeface="Wingdings" pitchFamily="2" charset="2"/>
              <a:buChar char="v"/>
              <a:defRPr/>
            </a:pPr>
            <a:r>
              <a:rPr lang="sk-SK" sz="18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tantárgyak</a:t>
            </a:r>
            <a:r>
              <a:rPr lang="sk-SK" sz="1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: SJL, MJL, MAT</a:t>
            </a:r>
          </a:p>
          <a:p>
            <a:pPr marL="342900" lvl="0" indent="-342900" defTabSz="536575">
              <a:spcBef>
                <a:spcPts val="0"/>
              </a:spcBef>
              <a:spcAft>
                <a:spcPts val="1200"/>
              </a:spcAft>
              <a:buSzPct val="70000"/>
              <a:buFont typeface="Wingdings" pitchFamily="2" charset="2"/>
              <a:buChar char="v"/>
              <a:defRPr/>
            </a:pPr>
            <a:r>
              <a:rPr lang="sk-SK" sz="18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teszt</a:t>
            </a:r>
            <a:r>
              <a:rPr lang="sk-SK" sz="1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 	– a TESZT 9 – </a:t>
            </a:r>
            <a:r>
              <a:rPr lang="sk-SK" sz="18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hez</a:t>
            </a:r>
            <a:r>
              <a:rPr lang="sk-SK" sz="1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sk-SK" sz="18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hasonló</a:t>
            </a:r>
            <a:endParaRPr lang="sk-SK" sz="18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lvl="2" defTabSz="536575">
              <a:spcBef>
                <a:spcPts val="0"/>
              </a:spcBef>
              <a:spcAft>
                <a:spcPts val="1200"/>
              </a:spcAft>
              <a:buSzPct val="70000"/>
              <a:defRPr/>
            </a:pPr>
            <a:r>
              <a:rPr lang="sk-SK" sz="1200" dirty="0" err="1" smtClean="0">
                <a:ln w="12700">
                  <a:noFill/>
                  <a:prstDash val="solid"/>
                </a:ln>
                <a:solidFill>
                  <a:srgbClr val="FF7605">
                    <a:lumMod val="75000"/>
                  </a:srgbClr>
                </a:solidFill>
                <a:latin typeface="Arial Black" panose="020B0A04020102020204" pitchFamily="34" charset="0"/>
              </a:rPr>
              <a:t>egyszerű</a:t>
            </a:r>
            <a:r>
              <a:rPr lang="sk-SK" sz="1200" dirty="0" smtClean="0">
                <a:ln w="12700">
                  <a:noFill/>
                  <a:prstDash val="solid"/>
                </a:ln>
                <a:solidFill>
                  <a:srgbClr val="FF7605">
                    <a:lumMod val="75000"/>
                  </a:srgbClr>
                </a:solidFill>
                <a:latin typeface="Arial Black" panose="020B0A04020102020204" pitchFamily="34" charset="0"/>
              </a:rPr>
              <a:t> </a:t>
            </a:r>
            <a:r>
              <a:rPr lang="sk-SK" sz="1200" dirty="0" err="1">
                <a:ln w="12700">
                  <a:noFill/>
                  <a:prstDash val="solid"/>
                </a:ln>
                <a:solidFill>
                  <a:srgbClr val="FF7605">
                    <a:lumMod val="75000"/>
                  </a:srgbClr>
                </a:solidFill>
                <a:latin typeface="Arial Black" panose="020B0A04020102020204" pitchFamily="34" charset="0"/>
              </a:rPr>
              <a:t>kérdések</a:t>
            </a:r>
            <a:r>
              <a:rPr lang="sk-SK" sz="1200" dirty="0">
                <a:ln w="12700">
                  <a:noFill/>
                  <a:prstDash val="solid"/>
                </a:ln>
                <a:solidFill>
                  <a:srgbClr val="FF7605">
                    <a:lumMod val="75000"/>
                  </a:srgbClr>
                </a:solidFill>
                <a:latin typeface="Arial Black" panose="020B0A04020102020204" pitchFamily="34" charset="0"/>
              </a:rPr>
              <a:t> </a:t>
            </a:r>
            <a:r>
              <a:rPr lang="sk-SK" sz="1200" dirty="0" err="1">
                <a:ln w="12700">
                  <a:noFill/>
                  <a:prstDash val="solid"/>
                </a:ln>
                <a:solidFill>
                  <a:srgbClr val="FF7605">
                    <a:lumMod val="75000"/>
                  </a:srgbClr>
                </a:solidFill>
                <a:latin typeface="Arial Black" panose="020B0A04020102020204" pitchFamily="34" charset="0"/>
              </a:rPr>
              <a:t>és</a:t>
            </a:r>
            <a:r>
              <a:rPr lang="sk-SK" sz="1200" dirty="0">
                <a:ln w="12700">
                  <a:noFill/>
                  <a:prstDash val="solid"/>
                </a:ln>
                <a:solidFill>
                  <a:srgbClr val="FF7605">
                    <a:lumMod val="75000"/>
                  </a:srgbClr>
                </a:solidFill>
                <a:latin typeface="Arial Black" panose="020B0A04020102020204" pitchFamily="34" charset="0"/>
              </a:rPr>
              <a:t> </a:t>
            </a:r>
            <a:r>
              <a:rPr lang="sk-SK" sz="1200" dirty="0" err="1">
                <a:ln w="12700">
                  <a:noFill/>
                  <a:prstDash val="solid"/>
                </a:ln>
                <a:solidFill>
                  <a:srgbClr val="FF7605">
                    <a:lumMod val="75000"/>
                  </a:srgbClr>
                </a:solidFill>
                <a:latin typeface="Arial Black" panose="020B0A04020102020204" pitchFamily="34" charset="0"/>
              </a:rPr>
              <a:t>feladatok</a:t>
            </a:r>
            <a:r>
              <a:rPr lang="sk-SK" sz="1200" dirty="0">
                <a:ln w="12700">
                  <a:noFill/>
                  <a:prstDash val="solid"/>
                </a:ln>
                <a:solidFill>
                  <a:srgbClr val="FF7605">
                    <a:lumMod val="75000"/>
                  </a:srgbClr>
                </a:solidFill>
                <a:latin typeface="Arial Black" panose="020B0A04020102020204" pitchFamily="34" charset="0"/>
              </a:rPr>
              <a:t> </a:t>
            </a:r>
            <a:r>
              <a:rPr lang="sk-SK" sz="1200" dirty="0" err="1" smtClean="0">
                <a:ln w="12700">
                  <a:noFill/>
                  <a:prstDash val="solid"/>
                </a:ln>
                <a:solidFill>
                  <a:srgbClr val="FF7605">
                    <a:lumMod val="75000"/>
                  </a:srgbClr>
                </a:solidFill>
                <a:latin typeface="Arial Black" panose="020B0A04020102020204" pitchFamily="34" charset="0"/>
              </a:rPr>
              <a:t>az</a:t>
            </a:r>
            <a:r>
              <a:rPr lang="sk-SK" sz="1200" dirty="0" smtClean="0">
                <a:ln w="12700">
                  <a:noFill/>
                  <a:prstDash val="solid"/>
                </a:ln>
                <a:solidFill>
                  <a:srgbClr val="FF7605">
                    <a:lumMod val="75000"/>
                  </a:srgbClr>
                </a:solidFill>
                <a:latin typeface="Arial Black" panose="020B0A04020102020204" pitchFamily="34" charset="0"/>
              </a:rPr>
              <a:t> </a:t>
            </a:r>
            <a:r>
              <a:rPr lang="sk-SK" sz="1200" dirty="0" err="1">
                <a:ln w="12700">
                  <a:noFill/>
                  <a:prstDash val="solid"/>
                </a:ln>
                <a:solidFill>
                  <a:srgbClr val="FF7605">
                    <a:lumMod val="75000"/>
                  </a:srgbClr>
                </a:solidFill>
                <a:latin typeface="Arial Black" panose="020B0A04020102020204" pitchFamily="34" charset="0"/>
              </a:rPr>
              <a:t>alapiskolás</a:t>
            </a:r>
            <a:r>
              <a:rPr lang="sk-SK" sz="1200" dirty="0">
                <a:ln w="12700">
                  <a:noFill/>
                  <a:prstDash val="solid"/>
                </a:ln>
                <a:solidFill>
                  <a:srgbClr val="FF7605">
                    <a:lumMod val="75000"/>
                  </a:srgbClr>
                </a:solidFill>
                <a:latin typeface="Arial Black" panose="020B0A04020102020204" pitchFamily="34" charset="0"/>
              </a:rPr>
              <a:t> </a:t>
            </a:r>
            <a:r>
              <a:rPr lang="sk-SK" sz="1200" dirty="0" err="1">
                <a:ln w="12700">
                  <a:noFill/>
                  <a:prstDash val="solid"/>
                </a:ln>
                <a:solidFill>
                  <a:srgbClr val="FF7605">
                    <a:lumMod val="75000"/>
                  </a:srgbClr>
                </a:solidFill>
                <a:latin typeface="Arial Black" panose="020B0A04020102020204" pitchFamily="34" charset="0"/>
              </a:rPr>
              <a:t>tananyagból</a:t>
            </a:r>
            <a:endParaRPr lang="sk-SK" sz="1200" dirty="0">
              <a:ln w="12700">
                <a:noFill/>
                <a:prstDash val="solid"/>
              </a:ln>
              <a:solidFill>
                <a:srgbClr val="FF7605">
                  <a:lumMod val="75000"/>
                </a:srgbClr>
              </a:solidFill>
              <a:latin typeface="Arial Black" panose="020B0A04020102020204" pitchFamily="34" charset="0"/>
            </a:endParaRPr>
          </a:p>
          <a:p>
            <a:pPr marL="0" lvl="0" indent="0" algn="just">
              <a:buClr>
                <a:srgbClr val="83992A"/>
              </a:buClr>
              <a:buNone/>
            </a:pPr>
            <a:r>
              <a:rPr lang="sk-SK" sz="1200" dirty="0" err="1" smtClean="0">
                <a:solidFill>
                  <a:srgbClr val="FF0000"/>
                </a:solidFill>
                <a:latin typeface="Arial Black" panose="020B0A04020102020204" pitchFamily="34" charset="0"/>
              </a:rPr>
              <a:t>Három</a:t>
            </a:r>
            <a:r>
              <a:rPr lang="sk-SK" sz="12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 </a:t>
            </a:r>
            <a:r>
              <a:rPr lang="sk-SK" sz="1200" dirty="0" err="1" smtClean="0">
                <a:solidFill>
                  <a:srgbClr val="FF0000"/>
                </a:solidFill>
                <a:latin typeface="Arial Black" panose="020B0A04020102020204" pitchFamily="34" charset="0"/>
              </a:rPr>
              <a:t>éves</a:t>
            </a:r>
            <a:r>
              <a:rPr lang="sk-SK" sz="12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 </a:t>
            </a:r>
            <a:r>
              <a:rPr lang="sk-SK" sz="1200" dirty="0" err="1" smtClean="0">
                <a:solidFill>
                  <a:srgbClr val="FF0000"/>
                </a:solidFill>
                <a:latin typeface="Arial Black" panose="020B0A04020102020204" pitchFamily="34" charset="0"/>
              </a:rPr>
              <a:t>szakiskolai</a:t>
            </a:r>
            <a:r>
              <a:rPr lang="sk-SK" sz="12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 </a:t>
            </a:r>
            <a:r>
              <a:rPr lang="sk-SK" sz="1200" dirty="0" err="1" smtClean="0">
                <a:solidFill>
                  <a:srgbClr val="FF0000"/>
                </a:solidFill>
                <a:latin typeface="Arial Black" panose="020B0A04020102020204" pitchFamily="34" charset="0"/>
              </a:rPr>
              <a:t>szakok</a:t>
            </a:r>
            <a:r>
              <a:rPr lang="sk-SK" sz="12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 </a:t>
            </a:r>
            <a:r>
              <a:rPr lang="sk-SK" sz="1200" dirty="0" err="1" smtClean="0">
                <a:solidFill>
                  <a:srgbClr val="FF0000"/>
                </a:solidFill>
                <a:latin typeface="Arial Black" panose="020B0A04020102020204" pitchFamily="34" charset="0"/>
              </a:rPr>
              <a:t>els</a:t>
            </a:r>
            <a:r>
              <a:rPr lang="hu-HU" sz="12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ő osztályába felvételi vizsga nincs </a:t>
            </a:r>
            <a:r>
              <a:rPr lang="sk-SK" sz="12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– </a:t>
            </a:r>
            <a:r>
              <a:rPr lang="sk-SK" sz="1200" dirty="0" smtClean="0">
                <a:solidFill>
                  <a:srgbClr val="00B0F0"/>
                </a:solidFill>
                <a:latin typeface="Arial Black" panose="020B0A04020102020204" pitchFamily="34" charset="0"/>
              </a:rPr>
              <a:t>a </a:t>
            </a:r>
            <a:r>
              <a:rPr lang="sk-SK" sz="1200" dirty="0" err="1" smtClean="0">
                <a:solidFill>
                  <a:srgbClr val="00B0F0"/>
                </a:solidFill>
                <a:latin typeface="Arial Black" panose="020B0A04020102020204" pitchFamily="34" charset="0"/>
              </a:rPr>
              <a:t>tanlókat</a:t>
            </a:r>
            <a:r>
              <a:rPr lang="sk-SK" sz="1200" dirty="0" smtClean="0">
                <a:solidFill>
                  <a:srgbClr val="00B0F0"/>
                </a:solidFill>
                <a:latin typeface="Arial Black" panose="020B0A04020102020204" pitchFamily="34" charset="0"/>
              </a:rPr>
              <a:t> </a:t>
            </a:r>
            <a:r>
              <a:rPr lang="sk-SK" sz="1200" dirty="0" err="1" smtClean="0">
                <a:solidFill>
                  <a:srgbClr val="00B0F0"/>
                </a:solidFill>
                <a:latin typeface="Arial Black" panose="020B0A04020102020204" pitchFamily="34" charset="0"/>
              </a:rPr>
              <a:t>felvételi</a:t>
            </a:r>
            <a:r>
              <a:rPr lang="sk-SK" sz="1200" dirty="0" smtClean="0">
                <a:solidFill>
                  <a:srgbClr val="00B0F0"/>
                </a:solidFill>
                <a:latin typeface="Arial Black" panose="020B0A04020102020204" pitchFamily="34" charset="0"/>
              </a:rPr>
              <a:t> </a:t>
            </a:r>
            <a:r>
              <a:rPr lang="sk-SK" sz="1200" dirty="0" err="1" smtClean="0">
                <a:solidFill>
                  <a:srgbClr val="00B0F0"/>
                </a:solidFill>
                <a:latin typeface="Arial Black" panose="020B0A04020102020204" pitchFamily="34" charset="0"/>
              </a:rPr>
              <a:t>vizsga</a:t>
            </a:r>
            <a:r>
              <a:rPr lang="sk-SK" sz="1200" dirty="0" smtClean="0">
                <a:solidFill>
                  <a:srgbClr val="00B0F0"/>
                </a:solidFill>
                <a:latin typeface="Arial Black" panose="020B0A04020102020204" pitchFamily="34" charset="0"/>
              </a:rPr>
              <a:t> </a:t>
            </a:r>
            <a:r>
              <a:rPr lang="sk-SK" sz="1200" dirty="0" err="1" smtClean="0">
                <a:solidFill>
                  <a:srgbClr val="00B0F0"/>
                </a:solidFill>
                <a:latin typeface="Arial Black" panose="020B0A04020102020204" pitchFamily="34" charset="0"/>
              </a:rPr>
              <a:t>nélkül</a:t>
            </a:r>
            <a:r>
              <a:rPr lang="sk-SK" sz="1200" dirty="0" smtClean="0">
                <a:solidFill>
                  <a:srgbClr val="00B0F0"/>
                </a:solidFill>
                <a:latin typeface="Arial Black" panose="020B0A04020102020204" pitchFamily="34" charset="0"/>
              </a:rPr>
              <a:t> </a:t>
            </a:r>
            <a:r>
              <a:rPr lang="sk-SK" sz="1200" dirty="0" err="1" smtClean="0">
                <a:solidFill>
                  <a:srgbClr val="00B0F0"/>
                </a:solidFill>
                <a:latin typeface="Arial Black" panose="020B0A04020102020204" pitchFamily="34" charset="0"/>
              </a:rPr>
              <a:t>felvesszük</a:t>
            </a:r>
            <a:r>
              <a:rPr lang="sk-SK" sz="1200" dirty="0" smtClean="0">
                <a:solidFill>
                  <a:srgbClr val="00B0F0"/>
                </a:solidFill>
                <a:latin typeface="Arial Black" panose="020B0A04020102020204" pitchFamily="34" charset="0"/>
              </a:rPr>
              <a:t> </a:t>
            </a:r>
            <a:r>
              <a:rPr lang="sk-SK" sz="1200" dirty="0" err="1" smtClean="0">
                <a:solidFill>
                  <a:srgbClr val="00B0F0"/>
                </a:solidFill>
                <a:latin typeface="Arial Black" panose="020B0A04020102020204" pitchFamily="34" charset="0"/>
              </a:rPr>
              <a:t>osztálylétszám</a:t>
            </a:r>
            <a:r>
              <a:rPr lang="sk-SK" sz="1200" dirty="0" smtClean="0">
                <a:solidFill>
                  <a:srgbClr val="00B0F0"/>
                </a:solidFill>
                <a:latin typeface="Arial Black" panose="020B0A04020102020204" pitchFamily="34" charset="0"/>
              </a:rPr>
              <a:t> </a:t>
            </a:r>
            <a:r>
              <a:rPr lang="sk-SK" sz="1200" dirty="0" err="1" smtClean="0">
                <a:solidFill>
                  <a:srgbClr val="00B0F0"/>
                </a:solidFill>
                <a:latin typeface="Arial Black" panose="020B0A04020102020204" pitchFamily="34" charset="0"/>
              </a:rPr>
              <a:t>betöltéséig</a:t>
            </a:r>
            <a:r>
              <a:rPr lang="sk-SK" sz="1200" dirty="0" smtClean="0">
                <a:solidFill>
                  <a:srgbClr val="00B0F0"/>
                </a:solidFill>
                <a:latin typeface="Arial Black" panose="020B0A04020102020204" pitchFamily="34" charset="0"/>
              </a:rPr>
              <a:t>. </a:t>
            </a:r>
            <a:endParaRPr lang="sk-SK" sz="1800" dirty="0">
              <a:solidFill>
                <a:srgbClr val="00B0F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615237"/>
            <a:ext cx="793552" cy="105807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69684" y="620688"/>
            <a:ext cx="5417139" cy="648072"/>
          </a:xfrm>
        </p:spPr>
        <p:txBody>
          <a:bodyPr>
            <a:normAutofit fontScale="90000"/>
          </a:bodyPr>
          <a:lstStyle/>
          <a:p>
            <a:r>
              <a:rPr lang="sk-SK" sz="4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FELVÉTELI VIZSGA</a:t>
            </a:r>
            <a:endParaRPr lang="sk-SK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544" y="1412776"/>
            <a:ext cx="3854436" cy="453650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99033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000"/>
                            </p:stCondLst>
                            <p:childTnLst>
                              <p:par>
                                <p:cTn id="5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500"/>
                            </p:stCondLst>
                            <p:childTnLst>
                              <p:par>
                                <p:cTn id="5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0"/>
                            </p:stCondLst>
                            <p:childTnLst>
                              <p:par>
                                <p:cTn id="6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500"/>
                            </p:stCondLst>
                            <p:childTnLst>
                              <p:par>
                                <p:cTn id="6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619672" y="1268760"/>
            <a:ext cx="5417139" cy="648072"/>
          </a:xfrm>
        </p:spPr>
        <p:txBody>
          <a:bodyPr>
            <a:normAutofit fontScale="90000"/>
          </a:bodyPr>
          <a:lstStyle/>
          <a:p>
            <a:r>
              <a:rPr lang="sk-SK" sz="4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FELVÉTELI VIZSGA</a:t>
            </a:r>
            <a:endParaRPr lang="sk-SK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6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6811" y="944970"/>
            <a:ext cx="1139022" cy="1943724"/>
          </a:xfrm>
          <a:prstGeom prst="rect">
            <a:avLst/>
          </a:prstGeom>
        </p:spPr>
      </p:pic>
      <p:pic>
        <p:nvPicPr>
          <p:cNvPr id="3" name="Obrázo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4221088"/>
            <a:ext cx="2649437" cy="187544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22697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9713" y="2763496"/>
            <a:ext cx="2245010" cy="1682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7992" y="2763497"/>
            <a:ext cx="2242718" cy="1682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652" y="4581128"/>
            <a:ext cx="2057761" cy="1543771"/>
          </a:xfrm>
          <a:prstGeom prst="rect">
            <a:avLst/>
          </a:prstGeom>
        </p:spPr>
      </p:pic>
      <p:pic>
        <p:nvPicPr>
          <p:cNvPr id="7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3170" y="4593859"/>
            <a:ext cx="2520280" cy="15535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3310" y="670107"/>
            <a:ext cx="1420813" cy="128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509" y="670107"/>
            <a:ext cx="1106246" cy="1111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Nadpis 1"/>
          <p:cNvSpPr txBox="1">
            <a:spLocks/>
          </p:cNvSpPr>
          <p:nvPr/>
        </p:nvSpPr>
        <p:spPr>
          <a:xfrm>
            <a:off x="1907704" y="670107"/>
            <a:ext cx="5040560" cy="121047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sk-SK" sz="3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Oktat</a:t>
            </a:r>
            <a:r>
              <a:rPr lang="hu-HU" sz="3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á</a:t>
            </a:r>
            <a:r>
              <a:rPr lang="sk-SK" sz="3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s  </a:t>
            </a:r>
            <a:r>
              <a:rPr lang="sk-SK" sz="3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szaktantermeinkben</a:t>
            </a:r>
            <a:endParaRPr lang="sk-SK" sz="3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1109" y="4581128"/>
            <a:ext cx="2341365" cy="156624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19" y="3068960"/>
            <a:ext cx="2058877" cy="137727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38253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0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00"/>
                            </p:stCondLst>
                            <p:childTnLst>
                              <p:par>
                                <p:cTn id="1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23928" y="908720"/>
            <a:ext cx="4536504" cy="1224136"/>
          </a:xfrm>
        </p:spPr>
        <p:txBody>
          <a:bodyPr>
            <a:noAutofit/>
          </a:bodyPr>
          <a:lstStyle/>
          <a:p>
            <a:pPr algn="l"/>
            <a:r>
              <a:rPr lang="sk-SK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 Black" panose="020B0A04020102020204" pitchFamily="34" charset="0"/>
              </a:rPr>
              <a:t>A </a:t>
            </a:r>
            <a:r>
              <a:rPr lang="sk-SK" sz="2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 Black" panose="020B0A04020102020204" pitchFamily="34" charset="0"/>
              </a:rPr>
              <a:t>szakgyakorlat</a:t>
            </a:r>
            <a:r>
              <a:rPr lang="sk-SK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sk-SK" sz="2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 Black" panose="020B0A04020102020204" pitchFamily="34" charset="0"/>
              </a:rPr>
              <a:t>saját</a:t>
            </a:r>
            <a:r>
              <a:rPr lang="sk-SK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 Black" panose="020B0A04020102020204" pitchFamily="34" charset="0"/>
              </a:rPr>
              <a:t>, </a:t>
            </a:r>
            <a:r>
              <a:rPr lang="sk-SK" sz="2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 Black" panose="020B0A04020102020204" pitchFamily="34" charset="0"/>
              </a:rPr>
              <a:t>jól</a:t>
            </a:r>
            <a:r>
              <a:rPr lang="sk-SK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sk-SK" sz="2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 Black" panose="020B0A04020102020204" pitchFamily="34" charset="0"/>
              </a:rPr>
              <a:t>felszerelt</a:t>
            </a:r>
            <a:r>
              <a:rPr lang="sk-SK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sk-SK" sz="2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 Black" panose="020B0A04020102020204" pitchFamily="34" charset="0"/>
              </a:rPr>
              <a:t>műhelyeinkben</a:t>
            </a:r>
            <a:r>
              <a:rPr lang="sk-SK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sk-SK" sz="2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 Black" panose="020B0A04020102020204" pitchFamily="34" charset="0"/>
              </a:rPr>
              <a:t>folyik</a:t>
            </a:r>
            <a:endParaRPr lang="sk-SK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5705" y="2512703"/>
            <a:ext cx="2170676" cy="1453238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5870" y="2636912"/>
            <a:ext cx="1593798" cy="2022989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606" y="2611212"/>
            <a:ext cx="1371227" cy="2048689"/>
          </a:xfrm>
          <a:prstGeom prst="rect">
            <a:avLst/>
          </a:prstGeom>
        </p:spPr>
      </p:pic>
      <p:pic>
        <p:nvPicPr>
          <p:cNvPr id="9" name="Obrázok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4077072"/>
            <a:ext cx="1355709" cy="1808274"/>
          </a:xfrm>
          <a:prstGeom prst="rect">
            <a:avLst/>
          </a:prstGeom>
        </p:spPr>
      </p:pic>
      <p:pic>
        <p:nvPicPr>
          <p:cNvPr id="10" name="Obrázok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778" y="4797152"/>
            <a:ext cx="2007890" cy="1344125"/>
          </a:xfrm>
          <a:prstGeom prst="rect">
            <a:avLst/>
          </a:prstGeom>
        </p:spPr>
      </p:pic>
      <p:pic>
        <p:nvPicPr>
          <p:cNvPr id="11" name="Obrázok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5705" y="4077072"/>
            <a:ext cx="1210497" cy="1808274"/>
          </a:xfrm>
          <a:prstGeom prst="rect">
            <a:avLst/>
          </a:prstGeom>
        </p:spPr>
      </p:pic>
      <p:pic>
        <p:nvPicPr>
          <p:cNvPr id="3" name="Obrázok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93" y="548680"/>
            <a:ext cx="3389361" cy="227765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85893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15792" y="620688"/>
            <a:ext cx="7920880" cy="1238476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hu-HU" sz="2400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Projekt „</a:t>
            </a:r>
            <a:r>
              <a:rPr lang="hu-HU" sz="2400" dirty="0" err="1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Podpora</a:t>
            </a:r>
            <a:r>
              <a:rPr lang="hu-HU" sz="2400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hu-HU" sz="2400" dirty="0" err="1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prehlbovania</a:t>
            </a:r>
            <a:r>
              <a:rPr lang="hu-HU" sz="2400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 a </a:t>
            </a:r>
            <a:r>
              <a:rPr lang="hu-HU" sz="2400" dirty="0" err="1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zvyšovania</a:t>
            </a:r>
            <a:r>
              <a:rPr lang="hu-HU" sz="2400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hu-HU" sz="2400" dirty="0" err="1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kvalifikácie</a:t>
            </a:r>
            <a:r>
              <a:rPr lang="hu-HU" sz="2400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 – Támogatás a képzettség elmélyítésére és fejlesztésére” </a:t>
            </a:r>
            <a:endParaRPr lang="sk-SK" sz="2400" dirty="0">
              <a:solidFill>
                <a:schemeClr val="accent2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615792" y="1988840"/>
            <a:ext cx="8060665" cy="461113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hu-HU" dirty="0"/>
              <a:t>A projekten belül a következő akkreditált oktatási programok valósultak meg: </a:t>
            </a:r>
            <a:endParaRPr lang="sk-SK" dirty="0"/>
          </a:p>
          <a:p>
            <a:pPr lvl="0"/>
            <a:r>
              <a:rPr lang="hu-HU" b="1" dirty="0"/>
              <a:t>autóelektronika,</a:t>
            </a:r>
            <a:endParaRPr lang="sk-SK" b="1" dirty="0"/>
          </a:p>
          <a:p>
            <a:pPr lvl="0"/>
            <a:r>
              <a:rPr lang="hu-HU" b="1" dirty="0"/>
              <a:t>épületenergetika és biztonságtechnológia,</a:t>
            </a:r>
            <a:endParaRPr lang="sk-SK" b="1" dirty="0"/>
          </a:p>
          <a:p>
            <a:pPr lvl="0"/>
            <a:r>
              <a:rPr lang="hu-HU" b="1" dirty="0"/>
              <a:t>fémvágás alapjai,</a:t>
            </a:r>
            <a:endParaRPr lang="sk-SK" b="1" dirty="0"/>
          </a:p>
          <a:p>
            <a:pPr lvl="0"/>
            <a:r>
              <a:rPr lang="hu-HU" b="1" dirty="0"/>
              <a:t>CNC gépek technikusa és üzemeltetője,</a:t>
            </a:r>
            <a:endParaRPr lang="sk-SK" b="1" dirty="0"/>
          </a:p>
          <a:p>
            <a:pPr lvl="0"/>
            <a:r>
              <a:rPr lang="hu-HU" b="1" dirty="0"/>
              <a:t>kézi fémmegmunkálás és hegesztés.</a:t>
            </a:r>
            <a:endParaRPr lang="sk-SK" b="1" dirty="0"/>
          </a:p>
          <a:p>
            <a:pPr marL="0" indent="0">
              <a:buNone/>
            </a:pPr>
            <a:r>
              <a:rPr lang="hu-HU" dirty="0"/>
              <a:t>A projekt célja az egész életen át tartó tanulás minőségének és hatékonyságának javítása, hangsúlyt fektetve a kulcskompetenciák kialakítására, diákok képzettségének elmélyítésére és fejlesztésére. </a:t>
            </a:r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04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1194506" y="764703"/>
            <a:ext cx="7337934" cy="1512169"/>
          </a:xfrm>
          <a:solidFill>
            <a:srgbClr val="00B0F0"/>
          </a:solidFill>
        </p:spPr>
        <p:txBody>
          <a:bodyPr>
            <a:normAutofit/>
          </a:bodyPr>
          <a:lstStyle/>
          <a:p>
            <a:r>
              <a:rPr lang="sk-SK" sz="2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Befektetés</a:t>
            </a:r>
            <a:r>
              <a:rPr lang="sk-SK" sz="2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a </a:t>
            </a:r>
            <a:r>
              <a:rPr lang="sk-SK" sz="2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szakképzésbe</a:t>
            </a:r>
            <a:r>
              <a:rPr lang="sk-SK" sz="2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sk-SK" sz="2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a</a:t>
            </a:r>
            <a:r>
              <a:rPr lang="sk-SK" sz="2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sk-SK" sz="2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régió</a:t>
            </a:r>
            <a:r>
              <a:rPr lang="sk-SK" sz="2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sk-SK" sz="2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és</a:t>
            </a:r>
            <a:r>
              <a:rPr lang="sk-SK" sz="2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sk-SK" sz="2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a</a:t>
            </a:r>
            <a:r>
              <a:rPr lang="sk-SK" sz="2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sk-SK" sz="2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munkaerőpiac</a:t>
            </a:r>
            <a:r>
              <a:rPr lang="sk-SK" sz="2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br>
              <a:rPr lang="sk-SK" sz="2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sk-SK" sz="2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igényeihez</a:t>
            </a:r>
            <a:r>
              <a:rPr lang="sk-SK" sz="2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sk-SK" sz="2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igazodva</a:t>
            </a:r>
            <a:endParaRPr lang="sk-SK" sz="2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8" name="Zástupný symbol obsahu 7"/>
          <p:cNvSpPr>
            <a:spLocks noGrp="1"/>
          </p:cNvSpPr>
          <p:nvPr>
            <p:ph sz="half" idx="1"/>
          </p:nvPr>
        </p:nvSpPr>
        <p:spPr>
          <a:xfrm>
            <a:off x="611560" y="2487168"/>
            <a:ext cx="4608512" cy="3670149"/>
          </a:xfrm>
        </p:spPr>
        <p:txBody>
          <a:bodyPr>
            <a:normAutofit fontScale="62500" lnSpcReduction="20000"/>
          </a:bodyPr>
          <a:lstStyle/>
          <a:p>
            <a:r>
              <a:rPr lang="hu-HU" sz="2900" b="1" dirty="0"/>
              <a:t>bevezetés</a:t>
            </a:r>
            <a:r>
              <a:rPr lang="sk-SK" sz="2900" b="1" dirty="0"/>
              <a:t> a CNC </a:t>
            </a:r>
            <a:r>
              <a:rPr lang="hu-HU" sz="2900" b="1" dirty="0"/>
              <a:t>gépek</a:t>
            </a:r>
            <a:r>
              <a:rPr lang="sk-SK" sz="2900" b="1" dirty="0"/>
              <a:t> </a:t>
            </a:r>
            <a:r>
              <a:rPr lang="hu-HU" sz="2900" b="1" dirty="0" err="1"/>
              <a:t>pogramozásába</a:t>
            </a:r>
            <a:endParaRPr lang="hu-HU" sz="2900" b="1" dirty="0"/>
          </a:p>
          <a:p>
            <a:r>
              <a:rPr lang="hu-HU" sz="2900" b="1" dirty="0"/>
              <a:t>CNC esztergagépek  korszerű programozása és a hagyományos fémmegmunkálás osztályterme</a:t>
            </a:r>
          </a:p>
          <a:p>
            <a:r>
              <a:rPr lang="sk-SK" sz="2900" b="1" dirty="0" err="1"/>
              <a:t>gyakorlati</a:t>
            </a:r>
            <a:r>
              <a:rPr lang="sk-SK" sz="2900" b="1" dirty="0"/>
              <a:t> </a:t>
            </a:r>
            <a:r>
              <a:rPr lang="sk-SK" sz="2900" b="1" dirty="0" err="1"/>
              <a:t>oktatás</a:t>
            </a:r>
            <a:r>
              <a:rPr lang="sk-SK" sz="2900" b="1" dirty="0"/>
              <a:t> </a:t>
            </a:r>
            <a:r>
              <a:rPr lang="sk-SK" sz="2900" b="1" dirty="0" err="1"/>
              <a:t>műhelye</a:t>
            </a:r>
            <a:r>
              <a:rPr lang="sk-SK" sz="2900" b="1" dirty="0"/>
              <a:t>– </a:t>
            </a:r>
            <a:r>
              <a:rPr lang="sk-SK" sz="2900" b="1" dirty="0" err="1"/>
              <a:t>autodiagnosztika</a:t>
            </a:r>
            <a:r>
              <a:rPr lang="sk-SK" sz="2900" b="1" dirty="0"/>
              <a:t> a </a:t>
            </a:r>
            <a:r>
              <a:rPr lang="sk-SK" sz="2900" b="1" dirty="0" err="1"/>
              <a:t>autoelektronika</a:t>
            </a:r>
            <a:endParaRPr lang="sk-SK" sz="2900" b="1" dirty="0"/>
          </a:p>
          <a:p>
            <a:r>
              <a:rPr lang="sk-SK" sz="2900" b="1" dirty="0" err="1"/>
              <a:t>szaktanterem</a:t>
            </a:r>
            <a:r>
              <a:rPr lang="sk-SK" sz="2900" b="1" dirty="0"/>
              <a:t> a </a:t>
            </a:r>
            <a:r>
              <a:rPr lang="sk-SK" sz="2900" b="1" dirty="0" err="1"/>
              <a:t>gyártási</a:t>
            </a:r>
            <a:r>
              <a:rPr lang="sk-SK" sz="2900" b="1" dirty="0"/>
              <a:t> </a:t>
            </a:r>
            <a:r>
              <a:rPr lang="sk-SK" sz="2900" b="1" dirty="0" err="1"/>
              <a:t>folyamatok</a:t>
            </a:r>
            <a:r>
              <a:rPr lang="sk-SK" sz="2900" b="1" dirty="0"/>
              <a:t> </a:t>
            </a:r>
            <a:r>
              <a:rPr lang="sk-SK" sz="2900" b="1" dirty="0" err="1"/>
              <a:t>programozására</a:t>
            </a:r>
            <a:r>
              <a:rPr lang="sk-SK" sz="2900" b="1" dirty="0"/>
              <a:t> - </a:t>
            </a:r>
            <a:r>
              <a:rPr lang="sk-SK" sz="2900" b="1" dirty="0" err="1"/>
              <a:t>mechatronika</a:t>
            </a:r>
            <a:endParaRPr lang="sk-SK" sz="2900" b="1" dirty="0"/>
          </a:p>
          <a:p>
            <a:r>
              <a:rPr lang="sk-SK" sz="2900" b="1" dirty="0" err="1"/>
              <a:t>elektromos</a:t>
            </a:r>
            <a:r>
              <a:rPr lang="sk-SK" sz="2900" b="1" dirty="0"/>
              <a:t> </a:t>
            </a:r>
            <a:r>
              <a:rPr lang="sk-SK" sz="2900" b="1" dirty="0" err="1"/>
              <a:t>mérések</a:t>
            </a:r>
            <a:r>
              <a:rPr lang="sk-SK" sz="2900" b="1" dirty="0"/>
              <a:t> </a:t>
            </a:r>
            <a:r>
              <a:rPr lang="sk-SK" sz="2900" b="1" dirty="0" err="1"/>
              <a:t>szaktanterme</a:t>
            </a:r>
            <a:endParaRPr lang="sk-SK" sz="2900" b="1" dirty="0"/>
          </a:p>
          <a:p>
            <a:r>
              <a:rPr lang="sk-SK" sz="2900" b="1" dirty="0"/>
              <a:t>elektrotechnika, elektronika, </a:t>
            </a:r>
            <a:r>
              <a:rPr lang="sk-SK" sz="2900" b="1" dirty="0" err="1"/>
              <a:t>digitális</a:t>
            </a:r>
            <a:r>
              <a:rPr lang="sk-SK" sz="2900" b="1" dirty="0"/>
              <a:t> technológia, </a:t>
            </a:r>
            <a:r>
              <a:rPr lang="sk-SK" sz="2900" b="1" dirty="0" err="1"/>
              <a:t>mérési</a:t>
            </a:r>
            <a:r>
              <a:rPr lang="sk-SK" sz="2900" b="1" dirty="0"/>
              <a:t> technika, </a:t>
            </a:r>
            <a:r>
              <a:rPr lang="sk-SK" sz="2900" b="1" dirty="0" err="1"/>
              <a:t>elektromos</a:t>
            </a:r>
            <a:r>
              <a:rPr lang="sk-SK" sz="2900" b="1" dirty="0"/>
              <a:t> </a:t>
            </a:r>
            <a:r>
              <a:rPr lang="sk-SK" sz="2900" b="1" dirty="0" err="1"/>
              <a:t>gépek</a:t>
            </a:r>
            <a:r>
              <a:rPr lang="sk-SK" sz="2900" b="1" dirty="0"/>
              <a:t> </a:t>
            </a:r>
            <a:r>
              <a:rPr lang="sk-SK" sz="2900" b="1" dirty="0" err="1"/>
              <a:t>tantermeinek</a:t>
            </a:r>
            <a:r>
              <a:rPr lang="sk-SK" sz="2900" b="1" dirty="0"/>
              <a:t> </a:t>
            </a:r>
            <a:r>
              <a:rPr lang="sk-SK" sz="2900" b="1" dirty="0" err="1"/>
              <a:t>alapfelszereltsége</a:t>
            </a:r>
            <a:r>
              <a:rPr lang="sk-SK" dirty="0"/>
              <a:t>,</a:t>
            </a:r>
            <a:endParaRPr lang="sk-SK" sz="2900" b="1" dirty="0"/>
          </a:p>
        </p:txBody>
      </p:sp>
      <p:pic>
        <p:nvPicPr>
          <p:cNvPr id="10" name="Zástupný symbol obsahu 9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2420888"/>
            <a:ext cx="3291876" cy="3446462"/>
          </a:xfrm>
        </p:spPr>
      </p:pic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smtClean="0"/>
              <a:t>25</a:t>
            </a:fld>
            <a:endParaRPr lang="en-US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04664"/>
            <a:ext cx="1570414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8864" y="1412776"/>
            <a:ext cx="1420813" cy="1224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4666408"/>
            <a:ext cx="1348917" cy="1490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570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76866" y="692697"/>
            <a:ext cx="6798734" cy="1584176"/>
          </a:xfrm>
        </p:spPr>
        <p:txBody>
          <a:bodyPr>
            <a:normAutofit/>
          </a:bodyPr>
          <a:lstStyle/>
          <a:p>
            <a:r>
              <a:rPr lang="sk-SK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 Black" panose="020B0A04020102020204" pitchFamily="34" charset="0"/>
              </a:rPr>
              <a:t>Az A </a:t>
            </a:r>
            <a:r>
              <a:rPr lang="hu-HU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 Black" panose="020B0A04020102020204" pitchFamily="34" charset="0"/>
              </a:rPr>
              <a:t>épület teljes felújítása</a:t>
            </a:r>
            <a:endParaRPr lang="sk-SK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6" name="Zástupný symbol obsahu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068960"/>
            <a:ext cx="3959281" cy="2970203"/>
          </a:xfrm>
        </p:spPr>
      </p:pic>
      <p:pic>
        <p:nvPicPr>
          <p:cNvPr id="7" name="Zástupný symbol obsahu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2564904"/>
            <a:ext cx="3959060" cy="2969294"/>
          </a:xfrm>
        </p:spPr>
      </p:pic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smtClean="0"/>
              <a:t>26</a:t>
            </a:fld>
            <a:endParaRPr lang="en-US" dirty="0"/>
          </a:p>
        </p:txBody>
      </p:sp>
      <p:pic>
        <p:nvPicPr>
          <p:cNvPr id="8" name="Obrázok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548680"/>
            <a:ext cx="1128809" cy="1445890"/>
          </a:xfrm>
          <a:prstGeom prst="rect">
            <a:avLst/>
          </a:prstGeom>
        </p:spPr>
      </p:pic>
      <p:pic>
        <p:nvPicPr>
          <p:cNvPr id="9" name="Obrázok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1694532"/>
            <a:ext cx="2381250" cy="60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022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611"/>
          <a:stretch/>
        </p:blipFill>
        <p:spPr bwMode="auto">
          <a:xfrm>
            <a:off x="1043608" y="2852936"/>
            <a:ext cx="3960440" cy="2913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620688"/>
            <a:ext cx="3551416" cy="2088232"/>
          </a:xfrm>
          <a:prstGeom prst="rect">
            <a:avLst/>
          </a:prstGeom>
        </p:spPr>
      </p:pic>
      <p:sp>
        <p:nvSpPr>
          <p:cNvPr id="7" name="Nadpis 1"/>
          <p:cNvSpPr>
            <a:spLocks noGrp="1"/>
          </p:cNvSpPr>
          <p:nvPr>
            <p:ph type="title"/>
          </p:nvPr>
        </p:nvSpPr>
        <p:spPr>
          <a:xfrm>
            <a:off x="4283968" y="692696"/>
            <a:ext cx="4104456" cy="1512168"/>
          </a:xfrm>
        </p:spPr>
        <p:txBody>
          <a:bodyPr>
            <a:noAutofit/>
          </a:bodyPr>
          <a:lstStyle/>
          <a:p>
            <a:r>
              <a:rPr lang="sk-SK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</a:rPr>
              <a:t>Az </a:t>
            </a:r>
            <a:r>
              <a:rPr lang="sk-SK" sz="2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</a:rPr>
              <a:t>elektronikus</a:t>
            </a:r>
            <a:r>
              <a:rPr lang="sk-SK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sk-SK" sz="2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</a:rPr>
              <a:t>oktatás</a:t>
            </a:r>
            <a:r>
              <a:rPr lang="sk-SK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</a:rPr>
              <a:t> – </a:t>
            </a:r>
            <a:r>
              <a:rPr lang="sk-SK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</a:rPr>
              <a:t>E-LEARNING</a:t>
            </a:r>
            <a:r>
              <a:rPr lang="sk-SK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</a:rPr>
              <a:t> – </a:t>
            </a:r>
            <a:r>
              <a:rPr lang="sk-SK" sz="2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</a:rPr>
              <a:t>rendszeres</a:t>
            </a:r>
            <a:r>
              <a:rPr lang="sk-SK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sk-SK" sz="2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</a:rPr>
              <a:t>használata</a:t>
            </a:r>
            <a:endParaRPr lang="sk-SK" sz="2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2" name="BlokTextu 1"/>
          <p:cNvSpPr txBox="1"/>
          <p:nvPr/>
        </p:nvSpPr>
        <p:spPr>
          <a:xfrm>
            <a:off x="5076056" y="3570891"/>
            <a:ext cx="345638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5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A PORTÁL FEL VAN T</a:t>
            </a:r>
            <a:r>
              <a:rPr lang="en-US" sz="15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ÖLTVE TANANYAGOKKAL, FELADATGYŰJTEMÉNYEKKEL, GYAKORLÓ FELADATOKKAL, HÁZI FELADATOKKAL, TESZTEKKEL </a:t>
            </a:r>
            <a:endParaRPr lang="sk-SK" sz="15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71628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744580"/>
            <a:ext cx="6048672" cy="33987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620688"/>
            <a:ext cx="3551416" cy="2088232"/>
          </a:xfrm>
          <a:prstGeom prst="rect">
            <a:avLst/>
          </a:prstGeom>
        </p:spPr>
      </p:pic>
      <p:sp>
        <p:nvSpPr>
          <p:cNvPr id="6" name="Nadpis 1"/>
          <p:cNvSpPr>
            <a:spLocks noGrp="1"/>
          </p:cNvSpPr>
          <p:nvPr>
            <p:ph type="title"/>
          </p:nvPr>
        </p:nvSpPr>
        <p:spPr>
          <a:xfrm>
            <a:off x="4283968" y="692696"/>
            <a:ext cx="4104456" cy="1512168"/>
          </a:xfrm>
        </p:spPr>
        <p:txBody>
          <a:bodyPr>
            <a:noAutofit/>
          </a:bodyPr>
          <a:lstStyle/>
          <a:p>
            <a:r>
              <a:rPr lang="sk-SK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</a:rPr>
              <a:t>Az </a:t>
            </a:r>
            <a:r>
              <a:rPr lang="sk-SK" sz="2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</a:rPr>
              <a:t>elektronikus</a:t>
            </a:r>
            <a:r>
              <a:rPr lang="sk-SK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sk-SK" sz="2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</a:rPr>
              <a:t>oktatás</a:t>
            </a:r>
            <a:r>
              <a:rPr lang="sk-SK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</a:rPr>
              <a:t> – </a:t>
            </a:r>
            <a:r>
              <a:rPr lang="sk-SK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</a:rPr>
              <a:t>E-LEARNING</a:t>
            </a:r>
            <a:r>
              <a:rPr lang="sk-SK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</a:rPr>
              <a:t> – </a:t>
            </a:r>
            <a:r>
              <a:rPr lang="sk-SK" sz="2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</a:rPr>
              <a:t>rendszeres</a:t>
            </a:r>
            <a:r>
              <a:rPr lang="sk-SK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sk-SK" sz="2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</a:rPr>
              <a:t>használata</a:t>
            </a:r>
            <a:endParaRPr lang="sk-SK" sz="2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2" name="BlokTextu 1"/>
          <p:cNvSpPr txBox="1"/>
          <p:nvPr/>
        </p:nvSpPr>
        <p:spPr>
          <a:xfrm>
            <a:off x="1228490" y="2404084"/>
            <a:ext cx="6645024" cy="276999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sk-SK" sz="1200" b="1" dirty="0">
                <a:ln/>
                <a:solidFill>
                  <a:schemeClr val="accent4"/>
                </a:solidFill>
                <a:latin typeface="Arial Black" panose="020B0A04020102020204" pitchFamily="34" charset="0"/>
              </a:rPr>
              <a:t>AZ ÚJ ANYAG TANULÁSAKOR INTERAKTÍV GYAKORLATOKAT HASZNÁLUNK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47378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114516" y="676261"/>
            <a:ext cx="6417924" cy="1466357"/>
          </a:xfrm>
        </p:spPr>
        <p:txBody>
          <a:bodyPr>
            <a:noAutofit/>
          </a:bodyPr>
          <a:lstStyle/>
          <a:p>
            <a:pPr algn="l"/>
            <a:r>
              <a:rPr lang="sk-SK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</a:rPr>
              <a:t>Iskolánk szociális </a:t>
            </a:r>
            <a:r>
              <a:rPr lang="sk-SK" sz="28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</a:rPr>
              <a:t>programja</a:t>
            </a:r>
            <a:r>
              <a:rPr lang="sk-SK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</a:rPr>
              <a:t> – </a:t>
            </a:r>
            <a:br>
              <a:rPr lang="sk-SK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</a:rPr>
            </a:br>
            <a:r>
              <a:rPr lang="sk-SK" sz="28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</a:rPr>
              <a:t>Ingyenes</a:t>
            </a:r>
            <a:r>
              <a:rPr lang="sk-SK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sk-SK" sz="28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</a:rPr>
              <a:t>juttatások</a:t>
            </a:r>
            <a:r>
              <a:rPr lang="sk-SK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</a:rPr>
              <a:t>:</a:t>
            </a:r>
            <a:endParaRPr lang="sk-SK" sz="28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1259632" y="2492896"/>
            <a:ext cx="5760640" cy="3633267"/>
          </a:xfrm>
        </p:spPr>
        <p:txBody>
          <a:bodyPr>
            <a:normAutofit/>
          </a:bodyPr>
          <a:lstStyle/>
          <a:p>
            <a:pPr marL="342900" lvl="0" indent="-342900">
              <a:spcBef>
                <a:spcPts val="0"/>
              </a:spcBef>
              <a:spcAft>
                <a:spcPts val="0"/>
              </a:spcAft>
              <a:buSzPct val="85000"/>
              <a:buFont typeface="Wingdings" panose="05000000000000000000" pitchFamily="2" charset="2"/>
              <a:buChar char="q"/>
              <a:defRPr/>
            </a:pPr>
            <a:r>
              <a:rPr lang="sk-SK" sz="2000" b="1" dirty="0">
                <a:ln w="13462">
                  <a:solidFill>
                    <a:schemeClr val="bg1"/>
                  </a:solidFill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  <a:latin typeface="Arial Black" panose="020B0A04020102020204" pitchFamily="34" charset="0"/>
                <a:cs typeface="Times New Roman" pitchFamily="18" charset="0"/>
              </a:rPr>
              <a:t>munkavédelmi </a:t>
            </a:r>
            <a:r>
              <a:rPr lang="sk-SK" sz="2000" b="1" dirty="0" err="1">
                <a:ln w="13462">
                  <a:solidFill>
                    <a:schemeClr val="bg1"/>
                  </a:solidFill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  <a:latin typeface="Arial Black" panose="020B0A04020102020204" pitchFamily="34" charset="0"/>
                <a:cs typeface="Times New Roman" pitchFamily="18" charset="0"/>
              </a:rPr>
              <a:t>felszerelés</a:t>
            </a:r>
            <a:r>
              <a:rPr lang="sk-SK" sz="2000" b="1" dirty="0">
                <a:ln w="13462">
                  <a:solidFill>
                    <a:schemeClr val="bg1"/>
                  </a:solidFill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  <a:latin typeface="Arial Black" panose="020B0A04020102020204" pitchFamily="34" charset="0"/>
                <a:cs typeface="Times New Roman" pitchFamily="18" charset="0"/>
              </a:rPr>
              <a:t> (</a:t>
            </a:r>
            <a:r>
              <a:rPr lang="sk-SK" sz="2000" b="1" dirty="0" err="1">
                <a:ln w="13462">
                  <a:solidFill>
                    <a:schemeClr val="bg1"/>
                  </a:solidFill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  <a:latin typeface="Arial Black" panose="020B0A04020102020204" pitchFamily="34" charset="0"/>
                <a:cs typeface="Times New Roman" pitchFamily="18" charset="0"/>
              </a:rPr>
              <a:t>ruha</a:t>
            </a:r>
            <a:r>
              <a:rPr lang="sk-SK" sz="2000" b="1" dirty="0">
                <a:ln w="13462">
                  <a:solidFill>
                    <a:schemeClr val="bg1"/>
                  </a:solidFill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  <a:latin typeface="Arial Black" panose="020B0A04020102020204" pitchFamily="34" charset="0"/>
                <a:cs typeface="Times New Roman" pitchFamily="18" charset="0"/>
              </a:rPr>
              <a:t>, </a:t>
            </a:r>
            <a:r>
              <a:rPr lang="sk-SK" sz="2000" b="1" dirty="0" err="1">
                <a:ln w="13462">
                  <a:solidFill>
                    <a:schemeClr val="bg1"/>
                  </a:solidFill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  <a:latin typeface="Arial Black" panose="020B0A04020102020204" pitchFamily="34" charset="0"/>
                <a:cs typeface="Times New Roman" pitchFamily="18" charset="0"/>
              </a:rPr>
              <a:t>cipő</a:t>
            </a:r>
            <a:r>
              <a:rPr lang="sk-SK" sz="2000" b="1" dirty="0">
                <a:ln w="13462">
                  <a:solidFill>
                    <a:schemeClr val="bg1"/>
                  </a:solidFill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  <a:latin typeface="Arial Black" panose="020B0A04020102020204" pitchFamily="34" charset="0"/>
                <a:cs typeface="Times New Roman" pitchFamily="18" charset="0"/>
              </a:rPr>
              <a:t>) a </a:t>
            </a:r>
            <a:r>
              <a:rPr lang="sk-SK" sz="2000" b="1" dirty="0" err="1">
                <a:ln w="13462">
                  <a:solidFill>
                    <a:schemeClr val="bg1"/>
                  </a:solidFill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  <a:latin typeface="Arial Black" panose="020B0A04020102020204" pitchFamily="34" charset="0"/>
                <a:cs typeface="Times New Roman" pitchFamily="18" charset="0"/>
              </a:rPr>
              <a:t>szakmai</a:t>
            </a:r>
            <a:r>
              <a:rPr lang="sk-SK" sz="2000" b="1" dirty="0">
                <a:ln w="13462">
                  <a:solidFill>
                    <a:schemeClr val="bg1"/>
                  </a:solidFill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  <a:latin typeface="Arial Black" panose="020B0A04020102020204" pitchFamily="34" charset="0"/>
                <a:cs typeface="Times New Roman" pitchFamily="18" charset="0"/>
              </a:rPr>
              <a:t> </a:t>
            </a:r>
            <a:r>
              <a:rPr lang="sk-SK" sz="2000" b="1" dirty="0" err="1">
                <a:ln w="13462">
                  <a:solidFill>
                    <a:schemeClr val="bg1"/>
                  </a:solidFill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  <a:latin typeface="Arial Black" panose="020B0A04020102020204" pitchFamily="34" charset="0"/>
                <a:cs typeface="Times New Roman" pitchFamily="18" charset="0"/>
              </a:rPr>
              <a:t>gyakorlathoz</a:t>
            </a:r>
            <a:endParaRPr lang="sk-SK" sz="2000" b="1" dirty="0">
              <a:ln w="13462">
                <a:solidFill>
                  <a:schemeClr val="bg1"/>
                </a:solidFill>
                <a:prstDash val="solid"/>
              </a:ln>
              <a:effectLst>
                <a:outerShdw dist="38100" dir="2700000" algn="bl" rotWithShape="0">
                  <a:schemeClr val="accent5"/>
                </a:outerShdw>
              </a:effectLst>
              <a:latin typeface="Arial Black" panose="020B0A04020102020204" pitchFamily="34" charset="0"/>
              <a:cs typeface="Times New Roman" pitchFamily="18" charset="0"/>
            </a:endParaRPr>
          </a:p>
          <a:p>
            <a:pPr marL="342900" lvl="0" indent="-342900">
              <a:spcBef>
                <a:spcPts val="0"/>
              </a:spcBef>
              <a:spcAft>
                <a:spcPts val="0"/>
              </a:spcAft>
              <a:buSzPct val="85000"/>
              <a:buFont typeface="Wingdings" panose="05000000000000000000" pitchFamily="2" charset="2"/>
              <a:buChar char="q"/>
              <a:defRPr/>
            </a:pPr>
            <a:r>
              <a:rPr lang="sk-SK" sz="2000" b="1" dirty="0" err="1">
                <a:ln w="13462">
                  <a:solidFill>
                    <a:schemeClr val="bg1"/>
                  </a:solidFill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  <a:latin typeface="Arial Black" panose="020B0A04020102020204" pitchFamily="34" charset="0"/>
                <a:cs typeface="Times New Roman" pitchFamily="18" charset="0"/>
              </a:rPr>
              <a:t>füzetcsomagok</a:t>
            </a:r>
            <a:r>
              <a:rPr lang="sk-SK" sz="2000" b="1" dirty="0">
                <a:ln w="13462">
                  <a:solidFill>
                    <a:schemeClr val="bg1"/>
                  </a:solidFill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  <a:latin typeface="Arial Black" panose="020B0A04020102020204" pitchFamily="34" charset="0"/>
                <a:cs typeface="Times New Roman" pitchFamily="18" charset="0"/>
              </a:rPr>
              <a:t> </a:t>
            </a:r>
            <a:r>
              <a:rPr lang="sk-SK" sz="2000" b="1" dirty="0" err="1">
                <a:ln w="13462">
                  <a:solidFill>
                    <a:schemeClr val="bg1"/>
                  </a:solidFill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  <a:latin typeface="Arial Black" panose="020B0A04020102020204" pitchFamily="34" charset="0"/>
                <a:cs typeface="Times New Roman" pitchFamily="18" charset="0"/>
              </a:rPr>
              <a:t>az</a:t>
            </a:r>
            <a:r>
              <a:rPr lang="sk-SK" sz="2000" b="1" dirty="0">
                <a:ln w="13462">
                  <a:solidFill>
                    <a:schemeClr val="bg1"/>
                  </a:solidFill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  <a:latin typeface="Arial Black" panose="020B0A04020102020204" pitchFamily="34" charset="0"/>
                <a:cs typeface="Times New Roman" pitchFamily="18" charset="0"/>
              </a:rPr>
              <a:t> </a:t>
            </a:r>
            <a:r>
              <a:rPr lang="sk-SK" sz="2000" b="1" dirty="0" err="1">
                <a:ln w="13462">
                  <a:solidFill>
                    <a:schemeClr val="bg1"/>
                  </a:solidFill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  <a:latin typeface="Arial Black" panose="020B0A04020102020204" pitchFamily="34" charset="0"/>
                <a:cs typeface="Times New Roman" pitchFamily="18" charset="0"/>
              </a:rPr>
              <a:t>első</a:t>
            </a:r>
            <a:r>
              <a:rPr lang="sk-SK" sz="2000" b="1" dirty="0">
                <a:ln w="13462">
                  <a:solidFill>
                    <a:schemeClr val="bg1"/>
                  </a:solidFill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  <a:latin typeface="Arial Black" panose="020B0A04020102020204" pitchFamily="34" charset="0"/>
                <a:cs typeface="Times New Roman" pitchFamily="18" charset="0"/>
              </a:rPr>
              <a:t> </a:t>
            </a:r>
            <a:r>
              <a:rPr lang="sk-SK" sz="2000" b="1" dirty="0" err="1">
                <a:ln w="13462">
                  <a:solidFill>
                    <a:schemeClr val="bg1"/>
                  </a:solidFill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  <a:latin typeface="Arial Black" panose="020B0A04020102020204" pitchFamily="34" charset="0"/>
                <a:cs typeface="Times New Roman" pitchFamily="18" charset="0"/>
              </a:rPr>
              <a:t>évfolyam</a:t>
            </a:r>
            <a:r>
              <a:rPr lang="sk-SK" sz="2000" b="1" dirty="0">
                <a:ln w="13462">
                  <a:solidFill>
                    <a:schemeClr val="bg1"/>
                  </a:solidFill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  <a:latin typeface="Arial Black" panose="020B0A04020102020204" pitchFamily="34" charset="0"/>
                <a:cs typeface="Times New Roman" pitchFamily="18" charset="0"/>
              </a:rPr>
              <a:t> </a:t>
            </a:r>
            <a:r>
              <a:rPr lang="sk-SK" sz="2000" b="1" dirty="0" err="1">
                <a:ln w="13462">
                  <a:solidFill>
                    <a:schemeClr val="bg1"/>
                  </a:solidFill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  <a:latin typeface="Arial Black" panose="020B0A04020102020204" pitchFamily="34" charset="0"/>
                <a:cs typeface="Times New Roman" pitchFamily="18" charset="0"/>
              </a:rPr>
              <a:t>tanulói</a:t>
            </a:r>
            <a:r>
              <a:rPr lang="sk-SK" sz="2000" b="1" dirty="0">
                <a:ln w="13462">
                  <a:solidFill>
                    <a:schemeClr val="bg1"/>
                  </a:solidFill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  <a:latin typeface="Arial Black" panose="020B0A04020102020204" pitchFamily="34" charset="0"/>
                <a:cs typeface="Times New Roman" pitchFamily="18" charset="0"/>
              </a:rPr>
              <a:t> </a:t>
            </a:r>
            <a:r>
              <a:rPr lang="sk-SK" sz="2000" b="1" dirty="0" err="1">
                <a:ln w="13462">
                  <a:solidFill>
                    <a:schemeClr val="bg1"/>
                  </a:solidFill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  <a:latin typeface="Arial Black" panose="020B0A04020102020204" pitchFamily="34" charset="0"/>
                <a:cs typeface="Times New Roman" pitchFamily="18" charset="0"/>
              </a:rPr>
              <a:t>számára</a:t>
            </a:r>
            <a:endParaRPr lang="sk-SK" sz="2000" b="1" dirty="0">
              <a:ln w="13462">
                <a:solidFill>
                  <a:schemeClr val="bg1"/>
                </a:solidFill>
                <a:prstDash val="solid"/>
              </a:ln>
              <a:effectLst>
                <a:outerShdw dist="38100" dir="2700000" algn="bl" rotWithShape="0">
                  <a:schemeClr val="accent5"/>
                </a:outerShdw>
              </a:effectLst>
              <a:latin typeface="Arial Black" panose="020B0A04020102020204" pitchFamily="34" charset="0"/>
              <a:cs typeface="Times New Roman" pitchFamily="18" charset="0"/>
            </a:endParaRPr>
          </a:p>
          <a:p>
            <a:pPr marL="342900" lvl="0" indent="-342900">
              <a:spcBef>
                <a:spcPts val="0"/>
              </a:spcBef>
              <a:spcAft>
                <a:spcPts val="0"/>
              </a:spcAft>
              <a:buSzPct val="85000"/>
              <a:buFont typeface="Wingdings" panose="05000000000000000000" pitchFamily="2" charset="2"/>
              <a:buChar char="q"/>
              <a:defRPr/>
            </a:pPr>
            <a:r>
              <a:rPr lang="sk-SK" sz="2000" b="1" dirty="0">
                <a:ln w="13462">
                  <a:solidFill>
                    <a:schemeClr val="bg1"/>
                  </a:solidFill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  <a:latin typeface="Arial Black" panose="020B0A04020102020204" pitchFamily="34" charset="0"/>
                <a:cs typeface="Times New Roman" pitchFamily="18" charset="0"/>
              </a:rPr>
              <a:t>a </a:t>
            </a:r>
            <a:r>
              <a:rPr lang="sk-SK" sz="2000" b="1" dirty="0" err="1">
                <a:ln w="13462">
                  <a:solidFill>
                    <a:schemeClr val="bg1"/>
                  </a:solidFill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  <a:latin typeface="Arial Black" panose="020B0A04020102020204" pitchFamily="34" charset="0"/>
                <a:cs typeface="Times New Roman" pitchFamily="18" charset="0"/>
              </a:rPr>
              <a:t>szakmához</a:t>
            </a:r>
            <a:r>
              <a:rPr lang="sk-SK" sz="2000" b="1" dirty="0">
                <a:ln w="13462">
                  <a:solidFill>
                    <a:schemeClr val="bg1"/>
                  </a:solidFill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  <a:latin typeface="Arial Black" panose="020B0A04020102020204" pitchFamily="34" charset="0"/>
                <a:cs typeface="Times New Roman" pitchFamily="18" charset="0"/>
              </a:rPr>
              <a:t> </a:t>
            </a:r>
            <a:r>
              <a:rPr lang="sk-SK" sz="2000" b="1" dirty="0" err="1">
                <a:ln w="13462">
                  <a:solidFill>
                    <a:schemeClr val="bg1"/>
                  </a:solidFill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  <a:latin typeface="Arial Black" panose="020B0A04020102020204" pitchFamily="34" charset="0"/>
                <a:cs typeface="Times New Roman" pitchFamily="18" charset="0"/>
              </a:rPr>
              <a:t>szükséges</a:t>
            </a:r>
            <a:r>
              <a:rPr lang="sk-SK" sz="2000" b="1" dirty="0">
                <a:ln w="13462">
                  <a:solidFill>
                    <a:schemeClr val="bg1"/>
                  </a:solidFill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  <a:latin typeface="Arial Black" panose="020B0A04020102020204" pitchFamily="34" charset="0"/>
                <a:cs typeface="Times New Roman" pitchFamily="18" charset="0"/>
              </a:rPr>
              <a:t> </a:t>
            </a:r>
            <a:r>
              <a:rPr lang="sk-SK" sz="2000" b="1" dirty="0" err="1">
                <a:ln w="13462">
                  <a:solidFill>
                    <a:schemeClr val="bg1"/>
                  </a:solidFill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  <a:latin typeface="Arial Black" panose="020B0A04020102020204" pitchFamily="34" charset="0"/>
                <a:cs typeface="Times New Roman" pitchFamily="18" charset="0"/>
              </a:rPr>
              <a:t>munkaeszközök</a:t>
            </a:r>
            <a:r>
              <a:rPr lang="sk-SK" sz="2000" b="1" dirty="0">
                <a:ln w="13462">
                  <a:solidFill>
                    <a:schemeClr val="bg1"/>
                  </a:solidFill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  <a:latin typeface="Arial Black" panose="020B0A04020102020204" pitchFamily="34" charset="0"/>
                <a:cs typeface="Times New Roman" pitchFamily="18" charset="0"/>
              </a:rPr>
              <a:t> </a:t>
            </a:r>
            <a:r>
              <a:rPr lang="sk-SK" sz="2000" b="1" dirty="0" err="1">
                <a:ln w="13462">
                  <a:solidFill>
                    <a:schemeClr val="bg1"/>
                  </a:solidFill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  <a:latin typeface="Arial Black" panose="020B0A04020102020204" pitchFamily="34" charset="0"/>
                <a:cs typeface="Times New Roman" pitchFamily="18" charset="0"/>
              </a:rPr>
              <a:t>és</a:t>
            </a:r>
            <a:r>
              <a:rPr lang="sk-SK" sz="2000" b="1" dirty="0">
                <a:ln w="13462">
                  <a:solidFill>
                    <a:schemeClr val="bg1"/>
                  </a:solidFill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  <a:latin typeface="Arial Black" panose="020B0A04020102020204" pitchFamily="34" charset="0"/>
                <a:cs typeface="Times New Roman" pitchFamily="18" charset="0"/>
              </a:rPr>
              <a:t> </a:t>
            </a:r>
            <a:r>
              <a:rPr lang="sk-SK" sz="2000" b="1" dirty="0" err="1">
                <a:ln w="13462">
                  <a:solidFill>
                    <a:schemeClr val="bg1"/>
                  </a:solidFill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  <a:latin typeface="Arial Black" panose="020B0A04020102020204" pitchFamily="34" charset="0"/>
                <a:cs typeface="Times New Roman" pitchFamily="18" charset="0"/>
              </a:rPr>
              <a:t>szerszámok</a:t>
            </a:r>
            <a:r>
              <a:rPr lang="sk-SK" sz="2000" b="1" dirty="0">
                <a:ln w="13462">
                  <a:solidFill>
                    <a:schemeClr val="bg1"/>
                  </a:solidFill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  <a:latin typeface="Arial Black" panose="020B0A04020102020204" pitchFamily="34" charset="0"/>
                <a:cs typeface="Times New Roman" pitchFamily="18" charset="0"/>
              </a:rPr>
              <a:t> </a:t>
            </a:r>
            <a:r>
              <a:rPr lang="sk-SK" sz="2000" b="1" dirty="0" err="1">
                <a:ln w="13462">
                  <a:solidFill>
                    <a:schemeClr val="bg1"/>
                  </a:solidFill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  <a:latin typeface="Arial Black" panose="020B0A04020102020204" pitchFamily="34" charset="0"/>
                <a:cs typeface="Times New Roman" pitchFamily="18" charset="0"/>
              </a:rPr>
              <a:t>bizto­sítása</a:t>
            </a:r>
            <a:endParaRPr lang="sk-SK" sz="2000" b="1" dirty="0">
              <a:ln w="13462">
                <a:solidFill>
                  <a:schemeClr val="bg1"/>
                </a:solidFill>
                <a:prstDash val="solid"/>
              </a:ln>
              <a:effectLst>
                <a:outerShdw dist="38100" dir="2700000" algn="bl" rotWithShape="0">
                  <a:schemeClr val="accent5"/>
                </a:outerShdw>
              </a:effectLst>
              <a:latin typeface="Arial Black" panose="020B0A04020102020204" pitchFamily="34" charset="0"/>
              <a:cs typeface="Times New Roman" pitchFamily="18" charset="0"/>
            </a:endParaRPr>
          </a:p>
          <a:p>
            <a:pPr marL="342900" lvl="0" indent="-342900">
              <a:spcBef>
                <a:spcPts val="0"/>
              </a:spcBef>
              <a:spcAft>
                <a:spcPts val="0"/>
              </a:spcAft>
              <a:buSzPct val="85000"/>
              <a:buFont typeface="Wingdings" panose="05000000000000000000" pitchFamily="2" charset="2"/>
              <a:buChar char="q"/>
              <a:defRPr/>
            </a:pPr>
            <a:r>
              <a:rPr lang="sk-SK" sz="2000" b="1" dirty="0" err="1">
                <a:ln w="13462">
                  <a:solidFill>
                    <a:schemeClr val="bg1"/>
                  </a:solidFill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  <a:latin typeface="Arial Black" panose="020B0A04020102020204" pitchFamily="34" charset="0"/>
                <a:cs typeface="Times New Roman" pitchFamily="18" charset="0"/>
              </a:rPr>
              <a:t>nyelvkönyvek</a:t>
            </a:r>
            <a:r>
              <a:rPr lang="sk-SK" sz="2000" b="1" dirty="0">
                <a:ln w="13462">
                  <a:solidFill>
                    <a:schemeClr val="bg1"/>
                  </a:solidFill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  <a:latin typeface="Arial Black" panose="020B0A04020102020204" pitchFamily="34" charset="0"/>
                <a:cs typeface="Times New Roman" pitchFamily="18" charset="0"/>
              </a:rPr>
              <a:t> </a:t>
            </a:r>
            <a:r>
              <a:rPr lang="sk-SK" sz="2000" b="1" dirty="0" err="1">
                <a:ln w="13462">
                  <a:solidFill>
                    <a:schemeClr val="bg1"/>
                  </a:solidFill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  <a:latin typeface="Arial Black" panose="020B0A04020102020204" pitchFamily="34" charset="0"/>
                <a:cs typeface="Times New Roman" pitchFamily="18" charset="0"/>
              </a:rPr>
              <a:t>az</a:t>
            </a:r>
            <a:r>
              <a:rPr lang="sk-SK" sz="2000" b="1" dirty="0">
                <a:ln w="13462">
                  <a:solidFill>
                    <a:schemeClr val="bg1"/>
                  </a:solidFill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  <a:latin typeface="Arial Black" panose="020B0A04020102020204" pitchFamily="34" charset="0"/>
                <a:cs typeface="Times New Roman" pitchFamily="18" charset="0"/>
              </a:rPr>
              <a:t> </a:t>
            </a:r>
            <a:r>
              <a:rPr lang="sk-SK" sz="2000" b="1" dirty="0" err="1">
                <a:ln w="13462">
                  <a:solidFill>
                    <a:schemeClr val="bg1"/>
                  </a:solidFill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  <a:latin typeface="Arial Black" panose="020B0A04020102020204" pitchFamily="34" charset="0"/>
                <a:cs typeface="Times New Roman" pitchFamily="18" charset="0"/>
              </a:rPr>
              <a:t>idegen</a:t>
            </a:r>
            <a:r>
              <a:rPr lang="sk-SK" sz="2000" b="1" dirty="0">
                <a:ln w="13462">
                  <a:solidFill>
                    <a:schemeClr val="bg1"/>
                  </a:solidFill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  <a:latin typeface="Arial Black" panose="020B0A04020102020204" pitchFamily="34" charset="0"/>
                <a:cs typeface="Times New Roman" pitchFamily="18" charset="0"/>
              </a:rPr>
              <a:t> </a:t>
            </a:r>
            <a:r>
              <a:rPr lang="sk-SK" sz="2000" b="1" dirty="0" err="1">
                <a:ln w="13462">
                  <a:solidFill>
                    <a:schemeClr val="bg1"/>
                  </a:solidFill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  <a:latin typeface="Arial Black" panose="020B0A04020102020204" pitchFamily="34" charset="0"/>
                <a:cs typeface="Times New Roman" pitchFamily="18" charset="0"/>
              </a:rPr>
              <a:t>nyelv</a:t>
            </a:r>
            <a:r>
              <a:rPr lang="sk-SK" sz="2000" b="1" dirty="0">
                <a:ln w="13462">
                  <a:solidFill>
                    <a:schemeClr val="bg1"/>
                  </a:solidFill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  <a:latin typeface="Arial Black" panose="020B0A04020102020204" pitchFamily="34" charset="0"/>
                <a:cs typeface="Times New Roman" pitchFamily="18" charset="0"/>
              </a:rPr>
              <a:t> </a:t>
            </a:r>
            <a:r>
              <a:rPr lang="sk-SK" sz="2000" b="1" dirty="0" err="1">
                <a:ln w="13462">
                  <a:solidFill>
                    <a:schemeClr val="bg1"/>
                  </a:solidFill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  <a:latin typeface="Arial Black" panose="020B0A04020102020204" pitchFamily="34" charset="0"/>
                <a:cs typeface="Times New Roman" pitchFamily="18" charset="0"/>
              </a:rPr>
              <a:t>oktatásához</a:t>
            </a:r>
            <a:endParaRPr lang="sk-SK" sz="2000" b="1" dirty="0">
              <a:ln w="13462">
                <a:solidFill>
                  <a:schemeClr val="bg1"/>
                </a:solidFill>
                <a:prstDash val="solid"/>
              </a:ln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5209" y="4270198"/>
            <a:ext cx="1174171" cy="879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2304495"/>
            <a:ext cx="1025807" cy="1245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3496" y="4979324"/>
            <a:ext cx="844120" cy="11468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1154" y="3140968"/>
            <a:ext cx="1828804" cy="1216154"/>
          </a:xfrm>
          <a:prstGeom prst="rect">
            <a:avLst/>
          </a:prstGeom>
        </p:spPr>
      </p:pic>
      <p:pic>
        <p:nvPicPr>
          <p:cNvPr id="9" name="Obrázok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76672"/>
            <a:ext cx="1933957" cy="20617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98377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Skupina 6"/>
          <p:cNvGrpSpPr/>
          <p:nvPr/>
        </p:nvGrpSpPr>
        <p:grpSpPr>
          <a:xfrm rot="1312389">
            <a:off x="6051278" y="798053"/>
            <a:ext cx="2763764" cy="3063444"/>
            <a:chOff x="4663764" y="2469415"/>
            <a:chExt cx="3622000" cy="3638371"/>
          </a:xfrm>
        </p:grpSpPr>
        <p:pic>
          <p:nvPicPr>
            <p:cNvPr id="4" name="Obrázok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3764" y="2492008"/>
              <a:ext cx="2429950" cy="3533716"/>
            </a:xfrm>
            <a:prstGeom prst="rect">
              <a:avLst/>
            </a:prstGeom>
          </p:spPr>
        </p:pic>
        <p:pic>
          <p:nvPicPr>
            <p:cNvPr id="5" name="Obrázok 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2159" y="4258866"/>
              <a:ext cx="1122249" cy="1848920"/>
            </a:xfrm>
            <a:prstGeom prst="rect">
              <a:avLst/>
            </a:prstGeom>
          </p:spPr>
        </p:pic>
        <p:pic>
          <p:nvPicPr>
            <p:cNvPr id="6" name="Obrázok 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2160" y="2469415"/>
              <a:ext cx="1163604" cy="1978127"/>
            </a:xfrm>
            <a:prstGeom prst="rect">
              <a:avLst/>
            </a:prstGeom>
          </p:spPr>
        </p:pic>
      </p:grpSp>
      <p:sp>
        <p:nvSpPr>
          <p:cNvPr id="8" name="Obdĺžnik 7"/>
          <p:cNvSpPr/>
          <p:nvPr/>
        </p:nvSpPr>
        <p:spPr>
          <a:xfrm>
            <a:off x="580908" y="548680"/>
            <a:ext cx="7704856" cy="136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hu-HU" sz="3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Kik vagyunk? </a:t>
            </a:r>
            <a:endParaRPr lang="sk-SK" sz="36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hu-HU" sz="3600" b="1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Szakközépiskola vagyunk, ... </a:t>
            </a:r>
            <a:endParaRPr lang="sk-SK" sz="36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9" name="Zástupný symbol obsahu 8"/>
          <p:cNvSpPr>
            <a:spLocks noGrp="1"/>
          </p:cNvSpPr>
          <p:nvPr>
            <p:ph idx="1"/>
          </p:nvPr>
        </p:nvSpPr>
        <p:spPr>
          <a:xfrm>
            <a:off x="677132" y="2531799"/>
            <a:ext cx="5542517" cy="3444997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hu-HU" dirty="0"/>
              <a:t>…….</a:t>
            </a:r>
            <a:r>
              <a:rPr lang="hu-HU" sz="2800" b="1" dirty="0"/>
              <a:t>amely a legrégebbi intézmények közé tartozik a Kassai Kerületi Önkormányzatban. 2016-ban volt éppen 110 éve, hogy létrejött a szakképzés </a:t>
            </a:r>
            <a:r>
              <a:rPr lang="hu-HU" sz="2800" b="1" dirty="0" err="1"/>
              <a:t>Királyhelmecen</a:t>
            </a:r>
            <a:r>
              <a:rPr lang="hu-HU" sz="2800" b="1" dirty="0"/>
              <a:t>, és mind a mai napig oktatja a műszaki, kereskedelmi és a különböző mesterségek szakaembereit nemcsak a Bodrogköz és az Ung-vidék részére…..</a:t>
            </a:r>
            <a:endParaRPr lang="sk-SK" sz="2800" b="1" dirty="0"/>
          </a:p>
          <a:p>
            <a:endParaRPr lang="sk-SK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05443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Nadpis 1"/>
          <p:cNvSpPr>
            <a:spLocks noGrp="1"/>
          </p:cNvSpPr>
          <p:nvPr>
            <p:ph type="title"/>
          </p:nvPr>
        </p:nvSpPr>
        <p:spPr>
          <a:xfrm>
            <a:off x="1187624" y="1030022"/>
            <a:ext cx="5791200" cy="576064"/>
          </a:xfrm>
        </p:spPr>
        <p:txBody>
          <a:bodyPr>
            <a:normAutofit fontScale="90000"/>
          </a:bodyPr>
          <a:lstStyle/>
          <a:p>
            <a:pPr lvl="0"/>
            <a:r>
              <a:rPr lang="sk-SK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További</a:t>
            </a:r>
            <a:r>
              <a:rPr lang="sk-SK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sk-SK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előnyök</a:t>
            </a:r>
            <a:endParaRPr lang="sk-SK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2" name="Zástupný symbol obsahu 2"/>
          <p:cNvSpPr>
            <a:spLocks noGrp="1"/>
          </p:cNvSpPr>
          <p:nvPr>
            <p:ph idx="1"/>
          </p:nvPr>
        </p:nvSpPr>
        <p:spPr>
          <a:xfrm>
            <a:off x="1259632" y="2420888"/>
            <a:ext cx="6912768" cy="3489251"/>
          </a:xfrm>
        </p:spPr>
        <p:txBody>
          <a:bodyPr/>
          <a:lstStyle/>
          <a:p>
            <a:pPr marL="342900" lvl="0" indent="-342900">
              <a:spcBef>
                <a:spcPts val="0"/>
              </a:spcBef>
              <a:spcAft>
                <a:spcPts val="0"/>
              </a:spcAft>
              <a:buSzPct val="85000"/>
              <a:buFont typeface="Wingdings" panose="05000000000000000000" pitchFamily="2" charset="2"/>
              <a:buChar char="q"/>
              <a:defRPr/>
            </a:pPr>
            <a:endParaRPr lang="sk-SK" sz="2200" dirty="0">
              <a:solidFill>
                <a:srgbClr val="FF7605">
                  <a:lumMod val="75000"/>
                </a:srgbClr>
              </a:solidFill>
              <a:latin typeface="Arial Black" panose="020B0A04020102020204" pitchFamily="34" charset="0"/>
            </a:endParaRPr>
          </a:p>
          <a:p>
            <a:pPr marL="342900" lvl="0" indent="-342900">
              <a:spcBef>
                <a:spcPts val="0"/>
              </a:spcBef>
              <a:spcAft>
                <a:spcPts val="0"/>
              </a:spcAft>
              <a:buSzPct val="85000"/>
              <a:buFont typeface="Wingdings" panose="05000000000000000000" pitchFamily="2" charset="2"/>
              <a:buChar char="q"/>
              <a:defRPr/>
            </a:pPr>
            <a:r>
              <a:rPr lang="sk-SK" sz="2200" dirty="0">
                <a:solidFill>
                  <a:srgbClr val="FF7605">
                    <a:lumMod val="75000"/>
                  </a:srgbClr>
                </a:solidFill>
                <a:latin typeface="Arial Black" panose="020B0A04020102020204" pitchFamily="34" charset="0"/>
              </a:rPr>
              <a:t>szociális </a:t>
            </a:r>
            <a:r>
              <a:rPr lang="sk-SK" sz="2200" dirty="0" err="1">
                <a:solidFill>
                  <a:srgbClr val="FF7605">
                    <a:lumMod val="75000"/>
                  </a:srgbClr>
                </a:solidFill>
                <a:latin typeface="Arial Black" panose="020B0A04020102020204" pitchFamily="34" charset="0"/>
              </a:rPr>
              <a:t>ösztöndíj</a:t>
            </a:r>
            <a:r>
              <a:rPr lang="sk-SK" sz="2200" dirty="0">
                <a:solidFill>
                  <a:srgbClr val="FF7605">
                    <a:lumMod val="75000"/>
                  </a:srgbClr>
                </a:solidFill>
                <a:latin typeface="Arial Black" panose="020B0A04020102020204" pitchFamily="34" charset="0"/>
              </a:rPr>
              <a:t> </a:t>
            </a:r>
            <a:r>
              <a:rPr lang="sk-SK" sz="2200" dirty="0" err="1">
                <a:solidFill>
                  <a:srgbClr val="FF7605">
                    <a:lumMod val="75000"/>
                  </a:srgbClr>
                </a:solidFill>
                <a:latin typeface="Arial Black" panose="020B0A04020102020204" pitchFamily="34" charset="0"/>
              </a:rPr>
              <a:t>az</a:t>
            </a:r>
            <a:r>
              <a:rPr lang="sk-SK" sz="2200" dirty="0">
                <a:solidFill>
                  <a:srgbClr val="FF7605">
                    <a:lumMod val="75000"/>
                  </a:srgbClr>
                </a:solidFill>
                <a:latin typeface="Arial Black" panose="020B0A04020102020204" pitchFamily="34" charset="0"/>
              </a:rPr>
              <a:t> </a:t>
            </a:r>
            <a:r>
              <a:rPr lang="sk-SK" sz="2200" dirty="0" err="1">
                <a:solidFill>
                  <a:srgbClr val="FF7605">
                    <a:lumMod val="75000"/>
                  </a:srgbClr>
                </a:solidFill>
                <a:latin typeface="Arial Black" panose="020B0A04020102020204" pitchFamily="34" charset="0"/>
              </a:rPr>
              <a:t>európai</a:t>
            </a:r>
            <a:r>
              <a:rPr lang="sk-SK" sz="2200" dirty="0">
                <a:solidFill>
                  <a:srgbClr val="FF7605">
                    <a:lumMod val="75000"/>
                  </a:srgbClr>
                </a:solidFill>
                <a:latin typeface="Arial Black" panose="020B0A04020102020204" pitchFamily="34" charset="0"/>
              </a:rPr>
              <a:t> szociális </a:t>
            </a:r>
            <a:r>
              <a:rPr lang="sk-SK" sz="2200" dirty="0" err="1">
                <a:solidFill>
                  <a:srgbClr val="FF7605">
                    <a:lumMod val="75000"/>
                  </a:srgbClr>
                </a:solidFill>
                <a:latin typeface="Arial Black" panose="020B0A04020102020204" pitchFamily="34" charset="0"/>
              </a:rPr>
              <a:t>alapokból</a:t>
            </a:r>
            <a:r>
              <a:rPr lang="sk-SK" sz="2200" dirty="0">
                <a:solidFill>
                  <a:srgbClr val="FF7605">
                    <a:lumMod val="75000"/>
                  </a:srgbClr>
                </a:solidFill>
                <a:latin typeface="Arial Black" panose="020B0A04020102020204" pitchFamily="34" charset="0"/>
              </a:rPr>
              <a:t/>
            </a:r>
            <a:br>
              <a:rPr lang="sk-SK" sz="2200" dirty="0">
                <a:solidFill>
                  <a:srgbClr val="FF7605">
                    <a:lumMod val="75000"/>
                  </a:srgbClr>
                </a:solidFill>
                <a:latin typeface="Arial Black" panose="020B0A04020102020204" pitchFamily="34" charset="0"/>
              </a:rPr>
            </a:br>
            <a:endParaRPr lang="sk-SK" sz="2200" dirty="0">
              <a:solidFill>
                <a:srgbClr val="FF7605">
                  <a:lumMod val="75000"/>
                </a:srgbClr>
              </a:solidFill>
              <a:latin typeface="Arial Black" panose="020B0A04020102020204" pitchFamily="34" charset="0"/>
            </a:endParaRPr>
          </a:p>
          <a:p>
            <a:pPr marL="342900" lvl="0" indent="-342900">
              <a:spcBef>
                <a:spcPts val="0"/>
              </a:spcBef>
              <a:spcAft>
                <a:spcPts val="0"/>
              </a:spcAft>
              <a:buSzPct val="85000"/>
              <a:buFont typeface="Wingdings" panose="05000000000000000000" pitchFamily="2" charset="2"/>
              <a:buChar char="q"/>
              <a:defRPr/>
            </a:pPr>
            <a:r>
              <a:rPr lang="sk-SK" sz="2200" dirty="0" err="1">
                <a:solidFill>
                  <a:srgbClr val="FF7605">
                    <a:lumMod val="75000"/>
                  </a:srgbClr>
                </a:solidFill>
                <a:latin typeface="Arial Black" panose="020B0A04020102020204" pitchFamily="34" charset="0"/>
              </a:rPr>
              <a:t>jutalmazás</a:t>
            </a:r>
            <a:r>
              <a:rPr lang="sk-SK" sz="2200" dirty="0">
                <a:solidFill>
                  <a:srgbClr val="FF7605">
                    <a:lumMod val="75000"/>
                  </a:srgbClr>
                </a:solidFill>
                <a:latin typeface="Arial Black" panose="020B0A04020102020204" pitchFamily="34" charset="0"/>
              </a:rPr>
              <a:t> a </a:t>
            </a:r>
            <a:r>
              <a:rPr lang="sk-SK" sz="2200" dirty="0" err="1">
                <a:solidFill>
                  <a:srgbClr val="FF7605">
                    <a:lumMod val="75000"/>
                  </a:srgbClr>
                </a:solidFill>
                <a:latin typeface="Arial Black" panose="020B0A04020102020204" pitchFamily="34" charset="0"/>
              </a:rPr>
              <a:t>példás</a:t>
            </a:r>
            <a:r>
              <a:rPr lang="sk-SK" sz="2200" dirty="0">
                <a:solidFill>
                  <a:srgbClr val="FF7605">
                    <a:lumMod val="75000"/>
                  </a:srgbClr>
                </a:solidFill>
                <a:latin typeface="Arial Black" panose="020B0A04020102020204" pitchFamily="34" charset="0"/>
              </a:rPr>
              <a:t> </a:t>
            </a:r>
            <a:r>
              <a:rPr lang="sk-SK" sz="2200" dirty="0" err="1">
                <a:solidFill>
                  <a:srgbClr val="FF7605">
                    <a:lumMod val="75000"/>
                  </a:srgbClr>
                </a:solidFill>
                <a:latin typeface="Arial Black" panose="020B0A04020102020204" pitchFamily="34" charset="0"/>
              </a:rPr>
              <a:t>iskolalátogatásért</a:t>
            </a:r>
            <a:r>
              <a:rPr lang="sk-SK" sz="2200" dirty="0">
                <a:solidFill>
                  <a:srgbClr val="FF7605">
                    <a:lumMod val="75000"/>
                  </a:srgbClr>
                </a:solidFill>
                <a:latin typeface="Arial Black" panose="020B0A04020102020204" pitchFamily="34" charset="0"/>
              </a:rPr>
              <a:t/>
            </a:r>
            <a:br>
              <a:rPr lang="sk-SK" sz="2200" dirty="0">
                <a:solidFill>
                  <a:srgbClr val="FF7605">
                    <a:lumMod val="75000"/>
                  </a:srgbClr>
                </a:solidFill>
                <a:latin typeface="Arial Black" panose="020B0A04020102020204" pitchFamily="34" charset="0"/>
              </a:rPr>
            </a:br>
            <a:endParaRPr lang="sk-SK" sz="2200" dirty="0">
              <a:solidFill>
                <a:srgbClr val="FF7605">
                  <a:lumMod val="75000"/>
                </a:srgbClr>
              </a:solidFill>
              <a:latin typeface="Arial Black" panose="020B0A04020102020204" pitchFamily="34" charset="0"/>
            </a:endParaRPr>
          </a:p>
          <a:p>
            <a:pPr marL="342900" lvl="0" indent="-342900">
              <a:spcBef>
                <a:spcPts val="0"/>
              </a:spcBef>
              <a:spcAft>
                <a:spcPts val="0"/>
              </a:spcAft>
              <a:buSzPct val="85000"/>
              <a:buFont typeface="Wingdings" panose="05000000000000000000" pitchFamily="2" charset="2"/>
              <a:buChar char="q"/>
              <a:defRPr/>
            </a:pPr>
            <a:r>
              <a:rPr lang="sk-SK" sz="2200" dirty="0" err="1">
                <a:solidFill>
                  <a:srgbClr val="FF7605">
                    <a:lumMod val="75000"/>
                  </a:srgbClr>
                </a:solidFill>
                <a:latin typeface="Arial Black" panose="020B0A04020102020204" pitchFamily="34" charset="0"/>
              </a:rPr>
              <a:t>év</a:t>
            </a:r>
            <a:r>
              <a:rPr lang="sk-SK" sz="2200" dirty="0">
                <a:solidFill>
                  <a:srgbClr val="FF7605">
                    <a:lumMod val="75000"/>
                  </a:srgbClr>
                </a:solidFill>
                <a:latin typeface="Arial Black" panose="020B0A04020102020204" pitchFamily="34" charset="0"/>
              </a:rPr>
              <a:t> </a:t>
            </a:r>
            <a:r>
              <a:rPr lang="sk-SK" sz="2200" dirty="0" err="1">
                <a:solidFill>
                  <a:srgbClr val="FF7605">
                    <a:lumMod val="75000"/>
                  </a:srgbClr>
                </a:solidFill>
                <a:latin typeface="Arial Black" panose="020B0A04020102020204" pitchFamily="34" charset="0"/>
              </a:rPr>
              <a:t>végén</a:t>
            </a:r>
            <a:r>
              <a:rPr lang="sk-SK" sz="2200" dirty="0">
                <a:solidFill>
                  <a:srgbClr val="FF7605">
                    <a:lumMod val="75000"/>
                  </a:srgbClr>
                </a:solidFill>
                <a:latin typeface="Arial Black" panose="020B0A04020102020204" pitchFamily="34" charset="0"/>
              </a:rPr>
              <a:t> </a:t>
            </a:r>
            <a:r>
              <a:rPr lang="sk-SK" sz="2200" dirty="0" err="1">
                <a:solidFill>
                  <a:srgbClr val="FF7605">
                    <a:lumMod val="75000"/>
                  </a:srgbClr>
                </a:solidFill>
                <a:latin typeface="Arial Black" panose="020B0A04020102020204" pitchFamily="34" charset="0"/>
              </a:rPr>
              <a:t>tárgyi</a:t>
            </a:r>
            <a:r>
              <a:rPr lang="sk-SK" sz="2200" dirty="0">
                <a:solidFill>
                  <a:srgbClr val="FF7605">
                    <a:lumMod val="75000"/>
                  </a:srgbClr>
                </a:solidFill>
                <a:latin typeface="Arial Black" panose="020B0A04020102020204" pitchFamily="34" charset="0"/>
              </a:rPr>
              <a:t> </a:t>
            </a:r>
            <a:r>
              <a:rPr lang="sk-SK" sz="2200" dirty="0" err="1">
                <a:solidFill>
                  <a:srgbClr val="FF7605">
                    <a:lumMod val="75000"/>
                  </a:srgbClr>
                </a:solidFill>
                <a:latin typeface="Arial Black" panose="020B0A04020102020204" pitchFamily="34" charset="0"/>
              </a:rPr>
              <a:t>jutalomban</a:t>
            </a:r>
            <a:r>
              <a:rPr lang="sk-SK" sz="2200" dirty="0">
                <a:solidFill>
                  <a:srgbClr val="FF7605">
                    <a:lumMod val="75000"/>
                  </a:srgbClr>
                </a:solidFill>
                <a:latin typeface="Arial Black" panose="020B0A04020102020204" pitchFamily="34" charset="0"/>
              </a:rPr>
              <a:t> </a:t>
            </a:r>
            <a:r>
              <a:rPr lang="sk-SK" sz="2200" dirty="0" err="1">
                <a:solidFill>
                  <a:srgbClr val="FF7605">
                    <a:lumMod val="75000"/>
                  </a:srgbClr>
                </a:solidFill>
                <a:latin typeface="Arial Black" panose="020B0A04020102020204" pitchFamily="34" charset="0"/>
              </a:rPr>
              <a:t>részesítjük</a:t>
            </a:r>
            <a:r>
              <a:rPr lang="sk-SK" sz="2200" dirty="0">
                <a:solidFill>
                  <a:srgbClr val="FF7605">
                    <a:lumMod val="75000"/>
                  </a:srgbClr>
                </a:solidFill>
                <a:latin typeface="Arial Black" panose="020B0A04020102020204" pitchFamily="34" charset="0"/>
              </a:rPr>
              <a:t> a </a:t>
            </a:r>
            <a:r>
              <a:rPr lang="sk-SK" sz="2200" dirty="0" err="1">
                <a:solidFill>
                  <a:srgbClr val="FF7605">
                    <a:lumMod val="75000"/>
                  </a:srgbClr>
                </a:solidFill>
                <a:latin typeface="Arial Black" panose="020B0A04020102020204" pitchFamily="34" charset="0"/>
              </a:rPr>
              <a:t>legjobb</a:t>
            </a:r>
            <a:r>
              <a:rPr lang="sk-SK" sz="2200" dirty="0">
                <a:solidFill>
                  <a:srgbClr val="FF7605">
                    <a:lumMod val="75000"/>
                  </a:srgbClr>
                </a:solidFill>
                <a:latin typeface="Arial Black" panose="020B0A04020102020204" pitchFamily="34" charset="0"/>
              </a:rPr>
              <a:t> </a:t>
            </a:r>
            <a:r>
              <a:rPr lang="sk-SK" sz="2200" dirty="0" err="1">
                <a:solidFill>
                  <a:srgbClr val="FF7605">
                    <a:lumMod val="75000"/>
                  </a:srgbClr>
                </a:solidFill>
                <a:latin typeface="Arial Black" panose="020B0A04020102020204" pitchFamily="34" charset="0"/>
              </a:rPr>
              <a:t>és</a:t>
            </a:r>
            <a:r>
              <a:rPr lang="sk-SK" sz="2200" dirty="0">
                <a:solidFill>
                  <a:srgbClr val="FF7605">
                    <a:lumMod val="75000"/>
                  </a:srgbClr>
                </a:solidFill>
                <a:latin typeface="Arial Black" panose="020B0A04020102020204" pitchFamily="34" charset="0"/>
              </a:rPr>
              <a:t> </a:t>
            </a:r>
            <a:r>
              <a:rPr lang="sk-SK" sz="2200" dirty="0" err="1">
                <a:solidFill>
                  <a:srgbClr val="FF7605">
                    <a:lumMod val="75000"/>
                  </a:srgbClr>
                </a:solidFill>
                <a:latin typeface="Arial Black" panose="020B0A04020102020204" pitchFamily="34" charset="0"/>
              </a:rPr>
              <a:t>legsikere­sebb</a:t>
            </a:r>
            <a:r>
              <a:rPr lang="sk-SK" sz="2200" dirty="0">
                <a:solidFill>
                  <a:srgbClr val="FF7605">
                    <a:lumMod val="75000"/>
                  </a:srgbClr>
                </a:solidFill>
                <a:latin typeface="Arial Black" panose="020B0A04020102020204" pitchFamily="34" charset="0"/>
              </a:rPr>
              <a:t> </a:t>
            </a:r>
            <a:r>
              <a:rPr lang="sk-SK" sz="2200" dirty="0" err="1">
                <a:solidFill>
                  <a:srgbClr val="FF7605">
                    <a:lumMod val="75000"/>
                  </a:srgbClr>
                </a:solidFill>
                <a:latin typeface="Arial Black" panose="020B0A04020102020204" pitchFamily="34" charset="0"/>
              </a:rPr>
              <a:t>diákjainkat</a:t>
            </a:r>
            <a:endParaRPr lang="sk-SK" dirty="0"/>
          </a:p>
        </p:txBody>
      </p:sp>
      <p:pic>
        <p:nvPicPr>
          <p:cNvPr id="13" name="Obrázok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404664"/>
            <a:ext cx="1922934" cy="236814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2712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771800" y="1031558"/>
            <a:ext cx="4687748" cy="1100773"/>
          </a:xfrm>
          <a:noFill/>
        </p:spPr>
        <p:txBody>
          <a:bodyPr>
            <a:noAutofit/>
          </a:bodyPr>
          <a:lstStyle/>
          <a:p>
            <a:pPr lvl="0" algn="ctr">
              <a:spcBef>
                <a:spcPts val="1200"/>
              </a:spcBef>
              <a:defRPr/>
            </a:pPr>
            <a:r>
              <a:rPr lang="hu-HU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itchFamily="34" charset="0"/>
                <a:ea typeface="+mn-ea"/>
                <a:cs typeface="+mn-cs"/>
              </a:rPr>
              <a:t>ELÉRHETŐSÉGEINK</a:t>
            </a:r>
            <a:endParaRPr lang="sk-SK" sz="28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1741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0521" y="3433546"/>
            <a:ext cx="864015" cy="864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0439" y="2492896"/>
            <a:ext cx="864096" cy="859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0439" y="4378463"/>
            <a:ext cx="864097" cy="864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39" y="5323380"/>
            <a:ext cx="864097" cy="859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bdĺžnik 3"/>
          <p:cNvSpPr/>
          <p:nvPr/>
        </p:nvSpPr>
        <p:spPr>
          <a:xfrm>
            <a:off x="2627784" y="2528161"/>
            <a:ext cx="53626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1200"/>
              </a:spcBef>
              <a:defRPr/>
            </a:pPr>
            <a:endParaRPr lang="sk-SK" dirty="0">
              <a:solidFill>
                <a:srgbClr val="675D59">
                  <a:lumMod val="50000"/>
                </a:srgbClr>
              </a:solidFill>
              <a:latin typeface="Arial Black" pitchFamily="34" charset="0"/>
            </a:endParaRPr>
          </a:p>
        </p:txBody>
      </p:sp>
      <p:sp>
        <p:nvSpPr>
          <p:cNvPr id="9" name="Rectangle 6"/>
          <p:cNvSpPr/>
          <p:nvPr/>
        </p:nvSpPr>
        <p:spPr>
          <a:xfrm>
            <a:off x="2627784" y="3688945"/>
            <a:ext cx="25560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1200"/>
              </a:spcBef>
              <a:defRPr/>
            </a:pPr>
            <a:r>
              <a:rPr lang="sk-SK" dirty="0">
                <a:solidFill>
                  <a:srgbClr val="675D59">
                    <a:lumMod val="50000"/>
                  </a:srgbClr>
                </a:solidFill>
                <a:latin typeface="Arial Black" pitchFamily="34" charset="0"/>
              </a:rPr>
              <a:t>Tel.: 056/63 22 678</a:t>
            </a:r>
          </a:p>
        </p:txBody>
      </p:sp>
      <p:sp>
        <p:nvSpPr>
          <p:cNvPr id="5" name="Obdĺžnik 4">
            <a:hlinkClick r:id="rId7"/>
          </p:cNvPr>
          <p:cNvSpPr/>
          <p:nvPr/>
        </p:nvSpPr>
        <p:spPr>
          <a:xfrm>
            <a:off x="2617652" y="4621684"/>
            <a:ext cx="334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ts val="1200"/>
              </a:spcBef>
              <a:defRPr/>
            </a:pPr>
            <a:r>
              <a:rPr lang="sk-SK" dirty="0">
                <a:solidFill>
                  <a:srgbClr val="675D59">
                    <a:lumMod val="50000"/>
                  </a:srgbClr>
                </a:solidFill>
                <a:latin typeface="Arial Black" pitchFamily="34" charset="0"/>
              </a:rPr>
              <a:t>Internet: www.soskch.sk</a:t>
            </a:r>
          </a:p>
        </p:txBody>
      </p:sp>
      <p:sp>
        <p:nvSpPr>
          <p:cNvPr id="6" name="Obdĺžnik 5"/>
          <p:cNvSpPr/>
          <p:nvPr/>
        </p:nvSpPr>
        <p:spPr>
          <a:xfrm>
            <a:off x="2627784" y="5568588"/>
            <a:ext cx="39555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ts val="1200"/>
              </a:spcBef>
              <a:defRPr/>
            </a:pPr>
            <a:r>
              <a:rPr lang="sk-SK" dirty="0">
                <a:solidFill>
                  <a:srgbClr val="675D59">
                    <a:lumMod val="50000"/>
                  </a:srgbClr>
                </a:solidFill>
                <a:latin typeface="Arial Black" pitchFamily="34" charset="0"/>
              </a:rPr>
              <a:t>E-mail: </a:t>
            </a:r>
            <a:r>
              <a:rPr lang="sk-SK" dirty="0" err="1">
                <a:solidFill>
                  <a:srgbClr val="675D59">
                    <a:lumMod val="50000"/>
                  </a:srgbClr>
                </a:solidFill>
                <a:latin typeface="Arial Black" pitchFamily="34" charset="0"/>
              </a:rPr>
              <a:t>sekretariat@soskch.sk</a:t>
            </a:r>
            <a:endParaRPr lang="sk-SK" dirty="0">
              <a:solidFill>
                <a:srgbClr val="675D59">
                  <a:lumMod val="50000"/>
                </a:srgbClr>
              </a:solidFill>
              <a:latin typeface="Arial Black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643" y="750603"/>
            <a:ext cx="1763688" cy="1322766"/>
          </a:xfrm>
          <a:prstGeom prst="rect">
            <a:avLst/>
          </a:prstGeom>
        </p:spPr>
      </p:pic>
      <p:pic>
        <p:nvPicPr>
          <p:cNvPr id="12" name="Obrázok 11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973" y="2419897"/>
            <a:ext cx="5793074" cy="1013649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3062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74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74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174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174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9" grpId="0"/>
      <p:bldP spid="5" grpId="0"/>
      <p:bldP spid="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smtClean="0"/>
              <a:t>32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160626" y="836712"/>
            <a:ext cx="597666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</a:rPr>
              <a:t>K</a:t>
            </a:r>
            <a:r>
              <a:rPr lang="hu-HU" sz="4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</a:rPr>
              <a:t>öszönjük</a:t>
            </a:r>
            <a:r>
              <a:rPr lang="hu-HU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</a:rPr>
              <a:t> a figyelmet</a:t>
            </a:r>
            <a:r>
              <a:rPr lang="sk-SK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</a:rPr>
              <a:t>...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1844824"/>
            <a:ext cx="3320331" cy="4762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08687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32" presetClass="emph" presetSubtype="0" fill="hold" grpId="1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6" dur="12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4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4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40" fill="hold">
                                          <p:stCondLst>
                                            <p:cond delay="72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40" fill="hold">
                                          <p:stCondLst>
                                            <p:cond delay="96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allAtOnce"/>
      <p:bldP spid="7" grpId="1" build="allAtOnce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15616" y="1141038"/>
            <a:ext cx="3204356" cy="4786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BlokTextu 1"/>
          <p:cNvSpPr txBox="1"/>
          <p:nvPr/>
        </p:nvSpPr>
        <p:spPr>
          <a:xfrm>
            <a:off x="683568" y="591071"/>
            <a:ext cx="7848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</a:rPr>
              <a:t>SZAKTUDÁS – HELYES DÖNTÉS</a:t>
            </a:r>
            <a:endParaRPr lang="sk-SK" sz="2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3" name="Screen_2015_10_23_11_46_37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99991" y="2492896"/>
            <a:ext cx="3688729" cy="244827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44" y="3982232"/>
            <a:ext cx="965893" cy="235583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55780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795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8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71600" y="764705"/>
            <a:ext cx="7200799" cy="864095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sk-SK" dirty="0"/>
              <a:t>KEDVES KILENCEDIKESEK!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755576" y="1628800"/>
            <a:ext cx="7776864" cy="461113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sk-SK" b="1" dirty="0" err="1"/>
              <a:t>Kilencedikes</a:t>
            </a:r>
            <a:r>
              <a:rPr lang="sk-SK" b="1" dirty="0"/>
              <a:t> </a:t>
            </a:r>
            <a:r>
              <a:rPr lang="sk-SK" b="1" dirty="0" err="1"/>
              <a:t>vagy</a:t>
            </a:r>
            <a:r>
              <a:rPr lang="sk-SK" b="1" dirty="0"/>
              <a:t>, </a:t>
            </a:r>
            <a:r>
              <a:rPr lang="sk-SK" b="1" dirty="0" err="1"/>
              <a:t>és</a:t>
            </a:r>
            <a:r>
              <a:rPr lang="sk-SK" b="1" dirty="0"/>
              <a:t> </a:t>
            </a:r>
            <a:r>
              <a:rPr lang="sk-SK" b="1" dirty="0" err="1"/>
              <a:t>azon</a:t>
            </a:r>
            <a:r>
              <a:rPr lang="sk-SK" b="1" dirty="0"/>
              <a:t> </a:t>
            </a:r>
            <a:r>
              <a:rPr lang="sk-SK" b="1" dirty="0" err="1"/>
              <a:t>gondolkozol</a:t>
            </a:r>
            <a:r>
              <a:rPr lang="sk-SK" b="1" dirty="0"/>
              <a:t>, hol </a:t>
            </a:r>
            <a:r>
              <a:rPr lang="sk-SK" b="1" dirty="0" err="1"/>
              <a:t>tanulsz</a:t>
            </a:r>
            <a:r>
              <a:rPr lang="sk-SK" b="1" dirty="0"/>
              <a:t> </a:t>
            </a:r>
            <a:r>
              <a:rPr lang="sk-SK" b="1" dirty="0" err="1"/>
              <a:t>majd</a:t>
            </a:r>
            <a:r>
              <a:rPr lang="sk-SK" b="1" dirty="0"/>
              <a:t> </a:t>
            </a:r>
            <a:r>
              <a:rPr lang="sk-SK" b="1" dirty="0" err="1"/>
              <a:t>tovább</a:t>
            </a:r>
            <a:r>
              <a:rPr lang="sk-SK" b="1" dirty="0"/>
              <a:t>? </a:t>
            </a:r>
          </a:p>
          <a:p>
            <a:r>
              <a:rPr lang="sk-SK" b="1" dirty="0" err="1"/>
              <a:t>Amennyiben</a:t>
            </a:r>
            <a:r>
              <a:rPr lang="sk-SK" b="1" dirty="0"/>
              <a:t> </a:t>
            </a:r>
            <a:r>
              <a:rPr lang="sk-SK" b="1" dirty="0" err="1"/>
              <a:t>tudatosítottad</a:t>
            </a:r>
            <a:r>
              <a:rPr lang="sk-SK" b="1" dirty="0"/>
              <a:t>, </a:t>
            </a:r>
            <a:r>
              <a:rPr lang="sk-SK" b="1" dirty="0" err="1"/>
              <a:t>hogy</a:t>
            </a:r>
            <a:r>
              <a:rPr lang="sk-SK" b="1" dirty="0"/>
              <a:t> </a:t>
            </a:r>
            <a:r>
              <a:rPr lang="sk-SK" b="1" dirty="0" err="1"/>
              <a:t>jelenlegi</a:t>
            </a:r>
            <a:r>
              <a:rPr lang="sk-SK" b="1" dirty="0"/>
              <a:t> </a:t>
            </a:r>
            <a:r>
              <a:rPr lang="sk-SK" b="1" dirty="0" err="1"/>
              <a:t>döntésed</a:t>
            </a:r>
            <a:r>
              <a:rPr lang="sk-SK" b="1" dirty="0"/>
              <a:t> </a:t>
            </a:r>
            <a:r>
              <a:rPr lang="sk-SK" b="1" dirty="0" err="1"/>
              <a:t>fontos</a:t>
            </a:r>
            <a:r>
              <a:rPr lang="sk-SK" b="1" dirty="0"/>
              <a:t> </a:t>
            </a:r>
            <a:r>
              <a:rPr lang="sk-SK" b="1" dirty="0" err="1"/>
              <a:t>lépés</a:t>
            </a:r>
            <a:r>
              <a:rPr lang="sk-SK" b="1" dirty="0"/>
              <a:t> a </a:t>
            </a:r>
            <a:r>
              <a:rPr lang="sk-SK" b="1" dirty="0" err="1"/>
              <a:t>jövőbeli</a:t>
            </a:r>
            <a:r>
              <a:rPr lang="sk-SK" b="1" dirty="0"/>
              <a:t> </a:t>
            </a:r>
            <a:r>
              <a:rPr lang="sk-SK" b="1" dirty="0" err="1"/>
              <a:t>szakmai</a:t>
            </a:r>
            <a:r>
              <a:rPr lang="sk-SK" b="1" dirty="0"/>
              <a:t> </a:t>
            </a:r>
            <a:r>
              <a:rPr lang="sk-SK" b="1" dirty="0" err="1"/>
              <a:t>és</a:t>
            </a:r>
            <a:r>
              <a:rPr lang="sk-SK" b="1" dirty="0"/>
              <a:t> </a:t>
            </a:r>
            <a:r>
              <a:rPr lang="sk-SK" b="1" dirty="0" err="1"/>
              <a:t>személyes</a:t>
            </a:r>
            <a:r>
              <a:rPr lang="sk-SK" b="1" dirty="0"/>
              <a:t> </a:t>
            </a:r>
            <a:r>
              <a:rPr lang="sk-SK" b="1" dirty="0" err="1"/>
              <a:t>sikered</a:t>
            </a:r>
            <a:r>
              <a:rPr lang="sk-SK" b="1" dirty="0"/>
              <a:t> </a:t>
            </a:r>
            <a:r>
              <a:rPr lang="sk-SK" b="1" dirty="0" err="1"/>
              <a:t>elérésében</a:t>
            </a:r>
            <a:r>
              <a:rPr lang="sk-SK" b="1" dirty="0"/>
              <a:t>, </a:t>
            </a:r>
            <a:r>
              <a:rPr lang="sk-SK" b="1" dirty="0" err="1"/>
              <a:t>akkor</a:t>
            </a:r>
            <a:r>
              <a:rPr lang="sk-SK" b="1" dirty="0"/>
              <a:t> </a:t>
            </a:r>
            <a:r>
              <a:rPr lang="sk-SK" b="1" dirty="0" err="1"/>
              <a:t>válassz</a:t>
            </a:r>
            <a:r>
              <a:rPr lang="sk-SK" b="1" dirty="0"/>
              <a:t> </a:t>
            </a:r>
            <a:r>
              <a:rPr lang="sk-SK" b="1" dirty="0" err="1"/>
              <a:t>meggondoltan</a:t>
            </a:r>
            <a:r>
              <a:rPr lang="sk-SK" b="1" dirty="0"/>
              <a:t> </a:t>
            </a:r>
            <a:r>
              <a:rPr lang="sk-SK" b="1" dirty="0" err="1"/>
              <a:t>és</a:t>
            </a:r>
            <a:r>
              <a:rPr lang="sk-SK" b="1" dirty="0"/>
              <a:t> </a:t>
            </a:r>
            <a:r>
              <a:rPr lang="sk-SK" b="1" dirty="0" err="1"/>
              <a:t>felelősségteljesen</a:t>
            </a:r>
            <a:r>
              <a:rPr lang="sk-SK" b="1" dirty="0"/>
              <a:t>! </a:t>
            </a:r>
          </a:p>
          <a:p>
            <a:r>
              <a:rPr lang="sk-SK" b="1" dirty="0"/>
              <a:t> </a:t>
            </a:r>
            <a:r>
              <a:rPr lang="sk-SK" b="1" dirty="0" err="1"/>
              <a:t>Az</a:t>
            </a:r>
            <a:r>
              <a:rPr lang="sk-SK" b="1" dirty="0"/>
              <a:t> </a:t>
            </a:r>
            <a:r>
              <a:rPr lang="sk-SK" b="1" dirty="0" err="1"/>
              <a:t>iskolaválasztáskor</a:t>
            </a:r>
            <a:r>
              <a:rPr lang="sk-SK" b="1" dirty="0"/>
              <a:t> </a:t>
            </a:r>
            <a:r>
              <a:rPr lang="sk-SK" b="1" dirty="0" err="1"/>
              <a:t>nemcsak</a:t>
            </a:r>
            <a:r>
              <a:rPr lang="sk-SK" b="1" dirty="0"/>
              <a:t> a </a:t>
            </a:r>
            <a:r>
              <a:rPr lang="sk-SK" b="1" dirty="0" err="1"/>
              <a:t>személyes</a:t>
            </a:r>
            <a:r>
              <a:rPr lang="sk-SK" b="1" dirty="0"/>
              <a:t> </a:t>
            </a:r>
            <a:r>
              <a:rPr lang="sk-SK" b="1" dirty="0" err="1"/>
              <a:t>érdeklődésedből</a:t>
            </a:r>
            <a:r>
              <a:rPr lang="sk-SK" b="1" dirty="0"/>
              <a:t> </a:t>
            </a:r>
            <a:r>
              <a:rPr lang="sk-SK" b="1" dirty="0" err="1"/>
              <a:t>indulj</a:t>
            </a:r>
            <a:r>
              <a:rPr lang="sk-SK" b="1" dirty="0"/>
              <a:t> </a:t>
            </a:r>
            <a:r>
              <a:rPr lang="sk-SK" b="1" dirty="0" err="1"/>
              <a:t>ki</a:t>
            </a:r>
            <a:r>
              <a:rPr lang="sk-SK" b="1" dirty="0"/>
              <a:t>, </a:t>
            </a:r>
            <a:r>
              <a:rPr lang="sk-SK" b="1" dirty="0" err="1"/>
              <a:t>hanem</a:t>
            </a:r>
            <a:r>
              <a:rPr lang="sk-SK" b="1" dirty="0"/>
              <a:t> </a:t>
            </a:r>
            <a:r>
              <a:rPr lang="sk-SK" b="1" dirty="0" err="1"/>
              <a:t>vedd</a:t>
            </a:r>
            <a:r>
              <a:rPr lang="sk-SK" b="1" dirty="0"/>
              <a:t> </a:t>
            </a:r>
            <a:r>
              <a:rPr lang="sk-SK" b="1" dirty="0" err="1"/>
              <a:t>figyelembe</a:t>
            </a:r>
            <a:r>
              <a:rPr lang="sk-SK" b="1" dirty="0"/>
              <a:t> a </a:t>
            </a:r>
            <a:r>
              <a:rPr lang="sk-SK" b="1" dirty="0" err="1"/>
              <a:t>képességeidet</a:t>
            </a:r>
            <a:r>
              <a:rPr lang="sk-SK" b="1" dirty="0"/>
              <a:t>, </a:t>
            </a:r>
            <a:r>
              <a:rPr lang="sk-SK" b="1" dirty="0" err="1"/>
              <a:t>gyakorlati</a:t>
            </a:r>
            <a:r>
              <a:rPr lang="sk-SK" b="1" dirty="0"/>
              <a:t> </a:t>
            </a:r>
            <a:r>
              <a:rPr lang="sk-SK" b="1" dirty="0" err="1"/>
              <a:t>készségedet</a:t>
            </a:r>
            <a:r>
              <a:rPr lang="sk-SK" b="1" dirty="0"/>
              <a:t>, </a:t>
            </a:r>
            <a:r>
              <a:rPr lang="sk-SK" b="1" dirty="0" err="1"/>
              <a:t>egészségi</a:t>
            </a:r>
            <a:r>
              <a:rPr lang="sk-SK" b="1" dirty="0"/>
              <a:t> </a:t>
            </a:r>
            <a:r>
              <a:rPr lang="sk-SK" b="1" dirty="0" err="1"/>
              <a:t>állapotodat</a:t>
            </a:r>
            <a:r>
              <a:rPr lang="sk-SK" b="1" dirty="0"/>
              <a:t> </a:t>
            </a:r>
            <a:r>
              <a:rPr lang="sk-SK" b="1" dirty="0" err="1"/>
              <a:t>és</a:t>
            </a:r>
            <a:r>
              <a:rPr lang="sk-SK" b="1" dirty="0"/>
              <a:t> </a:t>
            </a:r>
            <a:r>
              <a:rPr lang="sk-SK" b="1" dirty="0" err="1"/>
              <a:t>nem</a:t>
            </a:r>
            <a:r>
              <a:rPr lang="sk-SK" b="1" dirty="0"/>
              <a:t> </a:t>
            </a:r>
            <a:r>
              <a:rPr lang="sk-SK" b="1" dirty="0" err="1"/>
              <a:t>utolsósorban</a:t>
            </a:r>
            <a:r>
              <a:rPr lang="sk-SK" b="1" dirty="0"/>
              <a:t> a </a:t>
            </a:r>
            <a:r>
              <a:rPr lang="sk-SK" b="1" dirty="0" err="1"/>
              <a:t>munkaerőpiac</a:t>
            </a:r>
            <a:r>
              <a:rPr lang="sk-SK" b="1" dirty="0"/>
              <a:t> </a:t>
            </a:r>
            <a:r>
              <a:rPr lang="sk-SK" b="1" dirty="0" err="1"/>
              <a:t>igényeit</a:t>
            </a:r>
            <a:r>
              <a:rPr lang="sk-SK" b="1" dirty="0"/>
              <a:t>.</a:t>
            </a:r>
          </a:p>
          <a:p>
            <a:endParaRPr lang="sk-SK" b="1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95339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755576" y="2420888"/>
            <a:ext cx="7992888" cy="3819045"/>
          </a:xfrm>
        </p:spPr>
        <p:txBody>
          <a:bodyPr/>
          <a:lstStyle/>
          <a:p>
            <a:r>
              <a:rPr lang="hu-HU" b="1" dirty="0"/>
              <a:t>Néha megesik, hogy az elválaszthatatlan barátok más iskolában tanulnak tovább.</a:t>
            </a:r>
            <a:endParaRPr lang="sk-SK" b="1" dirty="0"/>
          </a:p>
          <a:p>
            <a:r>
              <a:rPr lang="hu-HU" b="1" dirty="0"/>
              <a:t>Nem mindenkit érdekel a tanulás, és az ismeretszerzés nagy nehézségekkel jár. </a:t>
            </a:r>
            <a:endParaRPr lang="sk-SK" b="1" dirty="0"/>
          </a:p>
          <a:p>
            <a:r>
              <a:rPr lang="hu-HU" b="1" dirty="0"/>
              <a:t>Tudomásul kell venni, hogy ami tetszik a barátodnak, osztálytársadnak, az nem biztos, hogy neked is megfelel.   </a:t>
            </a:r>
            <a:endParaRPr lang="sk-SK" b="1" dirty="0"/>
          </a:p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smtClean="0"/>
              <a:t>6</a:t>
            </a:fld>
            <a:endParaRPr lang="en-US" dirty="0"/>
          </a:p>
        </p:txBody>
      </p:sp>
      <p:sp>
        <p:nvSpPr>
          <p:cNvPr id="5" name="Nadpis 1"/>
          <p:cNvSpPr>
            <a:spLocks noGrp="1"/>
          </p:cNvSpPr>
          <p:nvPr>
            <p:ph type="title"/>
          </p:nvPr>
        </p:nvSpPr>
        <p:spPr>
          <a:xfrm>
            <a:off x="769023" y="1196752"/>
            <a:ext cx="7560840" cy="936104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sk-SK" dirty="0"/>
              <a:t> </a:t>
            </a:r>
            <a:r>
              <a:rPr lang="hu-HU" sz="3600" b="1" dirty="0"/>
              <a:t>Kilencedikesek – a döntés a tiétek!</a:t>
            </a:r>
            <a:endParaRPr lang="sk-SK" sz="3600" dirty="0"/>
          </a:p>
        </p:txBody>
      </p:sp>
    </p:spTree>
    <p:extLst>
      <p:ext uri="{BB962C8B-B14F-4D97-AF65-F5344CB8AC3E}">
        <p14:creationId xmlns:p14="http://schemas.microsoft.com/office/powerpoint/2010/main" val="17119665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55576" y="1124744"/>
            <a:ext cx="7632848" cy="4608512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hu-HU" dirty="0"/>
              <a:t>Az oktatási stratégiánk egy régi kínai mondásra támaszkodik: </a:t>
            </a:r>
            <a:br>
              <a:rPr lang="hu-HU" dirty="0"/>
            </a:br>
            <a:r>
              <a:rPr lang="hu-HU" dirty="0"/>
              <a:t/>
            </a:r>
            <a:br>
              <a:rPr lang="hu-HU" dirty="0"/>
            </a:br>
            <a:r>
              <a:rPr lang="hu-HU" b="1" dirty="0">
                <a:solidFill>
                  <a:srgbClr val="0070C0"/>
                </a:solidFill>
              </a:rPr>
              <a:t>„Ha hallom, elfelejtem – </a:t>
            </a:r>
            <a:br>
              <a:rPr lang="hu-HU" b="1" dirty="0">
                <a:solidFill>
                  <a:srgbClr val="0070C0"/>
                </a:solidFill>
              </a:rPr>
            </a:br>
            <a:r>
              <a:rPr lang="hu-HU" b="1" dirty="0">
                <a:solidFill>
                  <a:srgbClr val="0070C0"/>
                </a:solidFill>
              </a:rPr>
              <a:t>Ha látom, megjegyzem – </a:t>
            </a:r>
            <a:br>
              <a:rPr lang="hu-HU" b="1" dirty="0">
                <a:solidFill>
                  <a:srgbClr val="0070C0"/>
                </a:solidFill>
              </a:rPr>
            </a:br>
            <a:r>
              <a:rPr lang="hu-HU" b="1" dirty="0">
                <a:solidFill>
                  <a:srgbClr val="0070C0"/>
                </a:solidFill>
              </a:rPr>
              <a:t>Ha csinálom, megértem.”</a:t>
            </a:r>
            <a:r>
              <a:rPr lang="sk-SK" dirty="0">
                <a:solidFill>
                  <a:srgbClr val="0070C0"/>
                </a:solidFill>
              </a:rPr>
              <a:t/>
            </a:r>
            <a:br>
              <a:rPr lang="sk-SK" dirty="0">
                <a:solidFill>
                  <a:srgbClr val="0070C0"/>
                </a:solidFill>
              </a:rPr>
            </a:br>
            <a:endParaRPr lang="sk-SK" dirty="0">
              <a:solidFill>
                <a:srgbClr val="0070C0"/>
              </a:solidFill>
            </a:endParaRPr>
          </a:p>
        </p:txBody>
      </p:sp>
      <p:sp>
        <p:nvSpPr>
          <p:cNvPr id="3" name="Zástupný symbol čísla snímky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4810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27584" y="662089"/>
            <a:ext cx="6606308" cy="936104"/>
          </a:xfrm>
          <a:noFill/>
        </p:spPr>
        <p:txBody>
          <a:bodyPr>
            <a:noAutofit/>
          </a:bodyPr>
          <a:lstStyle/>
          <a:p>
            <a:r>
              <a:rPr lang="sk-SK" sz="2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Tanulási </a:t>
            </a:r>
            <a:r>
              <a:rPr lang="sk-SK" sz="28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lehetőségek</a:t>
            </a:r>
            <a:r>
              <a:rPr lang="sk-SK" sz="2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sk-SK" sz="28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iskolánkon</a:t>
            </a:r>
            <a:r>
              <a:rPr lang="sk-SK" sz="2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 a 2021/2022-as </a:t>
            </a:r>
            <a:r>
              <a:rPr lang="sk-SK" sz="28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tanévben</a:t>
            </a:r>
            <a:endParaRPr lang="sk-SK" sz="28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4" name="Obdĺžnik 3"/>
          <p:cNvSpPr/>
          <p:nvPr/>
        </p:nvSpPr>
        <p:spPr>
          <a:xfrm>
            <a:off x="4567464" y="2484018"/>
            <a:ext cx="3890531" cy="19420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49375" lvl="0" indent="-1349375">
              <a:spcBef>
                <a:spcPct val="20000"/>
              </a:spcBef>
              <a:spcAft>
                <a:spcPts val="600"/>
              </a:spcAft>
            </a:pPr>
            <a:r>
              <a:rPr lang="sk-SK" sz="1200" b="1" dirty="0">
                <a:solidFill>
                  <a:srgbClr val="000000"/>
                </a:solidFill>
                <a:latin typeface="Arial Black" panose="020B0A04020102020204" pitchFamily="34" charset="0"/>
              </a:rPr>
              <a:t>6456 H	</a:t>
            </a:r>
            <a:r>
              <a:rPr lang="sk-SK" sz="1200" b="1" dirty="0" err="1">
                <a:solidFill>
                  <a:srgbClr val="FF0000"/>
                </a:solidFill>
                <a:latin typeface="Arial Black" panose="020B0A04020102020204" pitchFamily="34" charset="0"/>
              </a:rPr>
              <a:t>fodrász</a:t>
            </a:r>
            <a:r>
              <a:rPr lang="sk-SK" sz="1200" b="1" dirty="0">
                <a:solidFill>
                  <a:srgbClr val="FF0000"/>
                </a:solidFill>
                <a:latin typeface="Arial Black" panose="020B0A04020102020204" pitchFamily="34" charset="0"/>
              </a:rPr>
              <a:t> </a:t>
            </a:r>
            <a:br>
              <a:rPr lang="sk-SK" sz="1200" b="1" dirty="0">
                <a:solidFill>
                  <a:srgbClr val="FF0000"/>
                </a:solidFill>
                <a:latin typeface="Arial Black" panose="020B0A04020102020204" pitchFamily="34" charset="0"/>
              </a:rPr>
            </a:br>
            <a:endParaRPr lang="sk-SK" sz="12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  <a:p>
            <a:pPr marL="1349375" lvl="0" indent="-1349375">
              <a:spcBef>
                <a:spcPct val="20000"/>
              </a:spcBef>
              <a:spcAft>
                <a:spcPts val="600"/>
              </a:spcAft>
            </a:pPr>
            <a:r>
              <a:rPr lang="sk-SK" sz="1200" b="1" dirty="0">
                <a:solidFill>
                  <a:srgbClr val="000000"/>
                </a:solidFill>
                <a:latin typeface="Arial Black" panose="020B0A04020102020204" pitchFamily="34" charset="0"/>
              </a:rPr>
              <a:t>3661 H	</a:t>
            </a:r>
            <a:r>
              <a:rPr lang="sk-SK" sz="1200" b="1" dirty="0">
                <a:solidFill>
                  <a:srgbClr val="FF0000"/>
                </a:solidFill>
                <a:latin typeface="Arial Black" panose="020B0A04020102020204" pitchFamily="34" charset="0"/>
              </a:rPr>
              <a:t>k</a:t>
            </a:r>
            <a:r>
              <a:rPr lang="hu-HU" sz="1200" b="1" dirty="0" err="1">
                <a:solidFill>
                  <a:srgbClr val="FF0000"/>
                </a:solidFill>
                <a:latin typeface="Arial Black" panose="020B0A04020102020204" pitchFamily="34" charset="0"/>
              </a:rPr>
              <a:t>őműves</a:t>
            </a:r>
            <a:r>
              <a:rPr lang="hu-HU" sz="1200" b="1" dirty="0">
                <a:solidFill>
                  <a:srgbClr val="FF0000"/>
                </a:solidFill>
                <a:latin typeface="Arial Black" panose="020B0A04020102020204" pitchFamily="34" charset="0"/>
              </a:rPr>
              <a:t> </a:t>
            </a:r>
            <a:br>
              <a:rPr lang="hu-HU" sz="1200" b="1" dirty="0">
                <a:solidFill>
                  <a:srgbClr val="FF0000"/>
                </a:solidFill>
                <a:latin typeface="Arial Black" panose="020B0A04020102020204" pitchFamily="34" charset="0"/>
              </a:rPr>
            </a:br>
            <a:endParaRPr lang="hu-HU" sz="12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  <a:p>
            <a:pPr marL="1349375" lvl="0" indent="-1349375"/>
            <a:r>
              <a:rPr lang="sk-SK" sz="1200" b="1" dirty="0">
                <a:solidFill>
                  <a:srgbClr val="000000"/>
                </a:solidFill>
                <a:latin typeface="Arial Black" panose="020B0A04020102020204" pitchFamily="34" charset="0"/>
              </a:rPr>
              <a:t>2487 H 01 	</a:t>
            </a:r>
            <a:r>
              <a:rPr lang="hu-HU" sz="1200" b="1" dirty="0">
                <a:solidFill>
                  <a:srgbClr val="FF0000"/>
                </a:solidFill>
                <a:latin typeface="Arial Black" panose="020B0A04020102020204" pitchFamily="34" charset="0"/>
              </a:rPr>
              <a:t>gépkocsijavító </a:t>
            </a:r>
            <a:r>
              <a:rPr lang="hu-HU" sz="1200" b="1">
                <a:solidFill>
                  <a:srgbClr val="FF0000"/>
                </a:solidFill>
                <a:latin typeface="Arial Black" panose="020B0A04020102020204" pitchFamily="34" charset="0"/>
              </a:rPr>
              <a:t>műszerész </a:t>
            </a:r>
            <a:endParaRPr lang="hu-HU" sz="12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  <a:p>
            <a:pPr marL="1349375" lvl="0" indent="-1349375">
              <a:spcBef>
                <a:spcPct val="20000"/>
              </a:spcBef>
              <a:spcAft>
                <a:spcPts val="600"/>
              </a:spcAft>
            </a:pPr>
            <a:endParaRPr lang="hu-HU" sz="1050" b="1" dirty="0">
              <a:solidFill>
                <a:srgbClr val="FF0000"/>
              </a:solidFill>
              <a:latin typeface="Arial Black" panose="020B0A04020102020204" pitchFamily="34" charset="0"/>
            </a:endParaRPr>
          </a:p>
          <a:p>
            <a:pPr marL="1349375" lvl="0" indent="-1349375">
              <a:spcBef>
                <a:spcPct val="20000"/>
              </a:spcBef>
              <a:spcAft>
                <a:spcPts val="600"/>
              </a:spcAft>
            </a:pPr>
            <a:endParaRPr lang="hu-HU" sz="1050" b="1" dirty="0">
              <a:solidFill>
                <a:srgbClr val="FF0000"/>
              </a:solidFill>
              <a:latin typeface="Arial Black" panose="020B0A04020102020204" pitchFamily="34" charset="0"/>
            </a:endParaRPr>
          </a:p>
          <a:p>
            <a:pPr marL="1349375" lvl="0" indent="-1349375">
              <a:spcBef>
                <a:spcPct val="20000"/>
              </a:spcBef>
              <a:spcAft>
                <a:spcPts val="600"/>
              </a:spcAft>
            </a:pPr>
            <a:r>
              <a:rPr lang="hu-HU" sz="1050" b="1" dirty="0">
                <a:solidFill>
                  <a:srgbClr val="FF0000"/>
                </a:solidFill>
                <a:latin typeface="Arial Black" panose="020B0A04020102020204" pitchFamily="34" charset="0"/>
              </a:rPr>
              <a:t>                             </a:t>
            </a:r>
            <a:endParaRPr lang="sk-SK" sz="1400" b="1" dirty="0">
              <a:solidFill>
                <a:srgbClr val="7030A0"/>
              </a:solidFill>
              <a:latin typeface="Times New Roman"/>
              <a:ea typeface="Times New Roman"/>
            </a:endParaRPr>
          </a:p>
        </p:txBody>
      </p:sp>
      <p:sp>
        <p:nvSpPr>
          <p:cNvPr id="7" name="Obdĺžnik 6"/>
          <p:cNvSpPr/>
          <p:nvPr/>
        </p:nvSpPr>
        <p:spPr>
          <a:xfrm>
            <a:off x="672683" y="2610130"/>
            <a:ext cx="3897217" cy="112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58888" lvl="0" indent="-1258888">
              <a:spcBef>
                <a:spcPct val="20000"/>
              </a:spcBef>
              <a:spcAft>
                <a:spcPts val="600"/>
              </a:spcAft>
            </a:pPr>
            <a:r>
              <a:rPr lang="sk-SK" sz="1200" b="1" dirty="0">
                <a:solidFill>
                  <a:srgbClr val="000000"/>
                </a:solidFill>
                <a:latin typeface="Arial Black" panose="020B0A04020102020204" pitchFamily="34" charset="0"/>
              </a:rPr>
              <a:t>3968 M 	</a:t>
            </a:r>
            <a:r>
              <a:rPr lang="hu-HU" sz="1200" b="1" dirty="0">
                <a:solidFill>
                  <a:srgbClr val="FF0000"/>
                </a:solidFill>
                <a:latin typeface="Arial Black" panose="020B0A04020102020204" pitchFamily="34" charset="0"/>
              </a:rPr>
              <a:t> </a:t>
            </a:r>
            <a:r>
              <a:rPr lang="hu-HU" sz="12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logisztika</a:t>
            </a:r>
            <a:r>
              <a:rPr lang="hu-HU" sz="1200" b="1" dirty="0">
                <a:solidFill>
                  <a:srgbClr val="FF0000"/>
                </a:solidFill>
                <a:latin typeface="Arial Black" panose="020B0A04020102020204" pitchFamily="34" charset="0"/>
              </a:rPr>
              <a:t/>
            </a:r>
            <a:br>
              <a:rPr lang="hu-HU" sz="1200" b="1" dirty="0">
                <a:solidFill>
                  <a:srgbClr val="FF0000"/>
                </a:solidFill>
                <a:latin typeface="Arial Black" panose="020B0A04020102020204" pitchFamily="34" charset="0"/>
              </a:rPr>
            </a:br>
            <a:r>
              <a:rPr lang="sk-SK" sz="1200" b="1" dirty="0">
                <a:solidFill>
                  <a:srgbClr val="000000"/>
                </a:solidFill>
                <a:latin typeface="Arial Black" panose="020B0A04020102020204" pitchFamily="34" charset="0"/>
              </a:rPr>
              <a:t>	</a:t>
            </a:r>
            <a:r>
              <a:rPr lang="sk-SK" sz="1200" b="1" dirty="0">
                <a:solidFill>
                  <a:srgbClr val="FF0000"/>
                </a:solidFill>
                <a:latin typeface="Arial Black" panose="020B0A04020102020204" pitchFamily="34" charset="0"/>
              </a:rPr>
              <a:t/>
            </a:r>
            <a:br>
              <a:rPr lang="sk-SK" sz="1200" b="1" dirty="0">
                <a:solidFill>
                  <a:srgbClr val="FF0000"/>
                </a:solidFill>
                <a:latin typeface="Arial Black" panose="020B0A04020102020204" pitchFamily="34" charset="0"/>
              </a:rPr>
            </a:br>
            <a:endParaRPr lang="sk-SK" sz="12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  <a:p>
            <a:pPr marL="1258888" lvl="0" indent="-1258888">
              <a:spcBef>
                <a:spcPct val="20000"/>
              </a:spcBef>
              <a:spcAft>
                <a:spcPts val="600"/>
              </a:spcAft>
            </a:pPr>
            <a:r>
              <a:rPr lang="sk-SK" sz="1200" b="1" dirty="0">
                <a:solidFill>
                  <a:srgbClr val="000000"/>
                </a:solidFill>
                <a:latin typeface="Arial Black" panose="020B0A04020102020204" pitchFamily="34" charset="0"/>
              </a:rPr>
              <a:t>2413 K	</a:t>
            </a:r>
            <a:r>
              <a:rPr lang="hu-HU" sz="1200" b="1" dirty="0">
                <a:solidFill>
                  <a:srgbClr val="FF0000"/>
                </a:solidFill>
                <a:latin typeface="Arial Black" panose="020B0A04020102020204" pitchFamily="34" charset="0"/>
              </a:rPr>
              <a:t>gépek és berendezések műszerésze </a:t>
            </a:r>
            <a:endParaRPr lang="sk-SK" sz="1200" b="1" dirty="0">
              <a:solidFill>
                <a:srgbClr val="00B050"/>
              </a:solidFill>
              <a:latin typeface="Arial Black" panose="020B0A040201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346" y="620688"/>
            <a:ext cx="1400044" cy="1498977"/>
          </a:xfrm>
          <a:prstGeom prst="rect">
            <a:avLst/>
          </a:prstGeom>
        </p:spPr>
      </p:pic>
      <p:grpSp>
        <p:nvGrpSpPr>
          <p:cNvPr id="8" name="Skupina 7"/>
          <p:cNvGrpSpPr/>
          <p:nvPr/>
        </p:nvGrpSpPr>
        <p:grpSpPr>
          <a:xfrm>
            <a:off x="1536497" y="2645709"/>
            <a:ext cx="353178" cy="939517"/>
            <a:chOff x="1637499" y="2427750"/>
            <a:chExt cx="353178" cy="939517"/>
          </a:xfrm>
        </p:grpSpPr>
        <p:sp>
          <p:nvSpPr>
            <p:cNvPr id="17" name="Oval 16">
              <a:hlinkClick r:id="rId4" action="ppaction://hlinksldjump"/>
            </p:cNvPr>
            <p:cNvSpPr/>
            <p:nvPr/>
          </p:nvSpPr>
          <p:spPr>
            <a:xfrm>
              <a:off x="1637499" y="2427750"/>
              <a:ext cx="353178" cy="353178"/>
            </a:xfrm>
            <a:prstGeom prst="ellipse">
              <a:avLst/>
            </a:prstGeom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21" name="Oval 20">
              <a:hlinkClick r:id="rId5" action="ppaction://hlinksldjump"/>
            </p:cNvPr>
            <p:cNvSpPr/>
            <p:nvPr/>
          </p:nvSpPr>
          <p:spPr>
            <a:xfrm>
              <a:off x="1637499" y="3014089"/>
              <a:ext cx="353178" cy="353178"/>
            </a:xfrm>
            <a:prstGeom prst="ellipse">
              <a:avLst/>
            </a:prstGeom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</p:grpSp>
      <p:grpSp>
        <p:nvGrpSpPr>
          <p:cNvPr id="9" name="Skupina 8"/>
          <p:cNvGrpSpPr/>
          <p:nvPr/>
        </p:nvGrpSpPr>
        <p:grpSpPr>
          <a:xfrm>
            <a:off x="5556834" y="2484194"/>
            <a:ext cx="353178" cy="1280911"/>
            <a:chOff x="5586974" y="2470145"/>
            <a:chExt cx="353178" cy="1168017"/>
          </a:xfrm>
        </p:grpSpPr>
        <p:sp>
          <p:nvSpPr>
            <p:cNvPr id="22" name="Oval 21">
              <a:hlinkClick r:id="rId6" action="ppaction://hlinksldjump"/>
            </p:cNvPr>
            <p:cNvSpPr/>
            <p:nvPr/>
          </p:nvSpPr>
          <p:spPr>
            <a:xfrm>
              <a:off x="5586974" y="2470145"/>
              <a:ext cx="353178" cy="353178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23" name="Oval 22">
              <a:hlinkClick r:id="rId7" action="ppaction://hlinksldjump"/>
            </p:cNvPr>
            <p:cNvSpPr/>
            <p:nvPr/>
          </p:nvSpPr>
          <p:spPr>
            <a:xfrm>
              <a:off x="5586974" y="2852936"/>
              <a:ext cx="353178" cy="353178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24" name="Oval 23">
              <a:hlinkClick r:id="rId8" action="ppaction://hlinksldjump"/>
            </p:cNvPr>
            <p:cNvSpPr/>
            <p:nvPr/>
          </p:nvSpPr>
          <p:spPr>
            <a:xfrm>
              <a:off x="5586974" y="3284984"/>
              <a:ext cx="353178" cy="353178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sp>
        <p:nvSpPr>
          <p:cNvPr id="13" name="Obdĺžnik 12">
            <a:hlinkClick r:id="rId9" action="ppaction://hlinksldjump"/>
          </p:cNvPr>
          <p:cNvSpPr/>
          <p:nvPr/>
        </p:nvSpPr>
        <p:spPr>
          <a:xfrm>
            <a:off x="1197653" y="1704297"/>
            <a:ext cx="309634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sk-SK" sz="1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rial Black" panose="020B0A04020102020204" pitchFamily="34" charset="0"/>
              </a:rPr>
              <a:t>NÉGYÉVES SZAKKÖZÉPISKOLAI KÉPZÉS</a:t>
            </a:r>
            <a:endParaRPr lang="sk-SK" sz="14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Arial Black" panose="020B0A04020102020204" pitchFamily="34" charset="0"/>
              <a:hlinkClick r:id="rId9" action="ppaction://hlinksldjump"/>
            </a:endParaRPr>
          </a:p>
        </p:txBody>
      </p:sp>
      <p:sp>
        <p:nvSpPr>
          <p:cNvPr id="15" name="Obdĺžnik 14">
            <a:hlinkClick r:id="rId10" action="ppaction://hlinksldjump"/>
          </p:cNvPr>
          <p:cNvSpPr/>
          <p:nvPr/>
        </p:nvSpPr>
        <p:spPr>
          <a:xfrm>
            <a:off x="4788024" y="1704297"/>
            <a:ext cx="2593193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sk-SK" sz="1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HÁROMÉVES SZAKISKOLAI KÉPZÉS</a:t>
            </a:r>
          </a:p>
        </p:txBody>
      </p:sp>
      <p:grpSp>
        <p:nvGrpSpPr>
          <p:cNvPr id="26" name="Skupina 25"/>
          <p:cNvGrpSpPr/>
          <p:nvPr/>
        </p:nvGrpSpPr>
        <p:grpSpPr>
          <a:xfrm>
            <a:off x="971600" y="5099368"/>
            <a:ext cx="7238822" cy="849912"/>
            <a:chOff x="971600" y="5301207"/>
            <a:chExt cx="7238822" cy="849912"/>
          </a:xfrm>
        </p:grpSpPr>
        <p:pic>
          <p:nvPicPr>
            <p:cNvPr id="27" name="Obrázok 26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1600" y="5301208"/>
              <a:ext cx="1278061" cy="849911"/>
            </a:xfrm>
            <a:prstGeom prst="rect">
              <a:avLst/>
            </a:prstGeom>
          </p:spPr>
        </p:pic>
        <p:pic>
          <p:nvPicPr>
            <p:cNvPr id="28" name="Obrázok 2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932361" y="5301207"/>
              <a:ext cx="1278061" cy="849911"/>
            </a:xfrm>
            <a:prstGeom prst="rect">
              <a:avLst/>
            </a:prstGeom>
          </p:spPr>
        </p:pic>
      </p:grpSp>
      <p:sp>
        <p:nvSpPr>
          <p:cNvPr id="29" name="Obdĺžnik 28"/>
          <p:cNvSpPr/>
          <p:nvPr/>
        </p:nvSpPr>
        <p:spPr>
          <a:xfrm>
            <a:off x="683567" y="3955273"/>
            <a:ext cx="38164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58888" lvl="0" indent="-1258888">
              <a:spcBef>
                <a:spcPct val="20000"/>
              </a:spcBef>
              <a:spcAft>
                <a:spcPts val="600"/>
              </a:spcAft>
            </a:pPr>
            <a:r>
              <a:rPr lang="sk-SK" sz="1200" b="1" dirty="0">
                <a:solidFill>
                  <a:srgbClr val="000000"/>
                </a:solidFill>
                <a:latin typeface="Arial Black" panose="020B0A04020102020204" pitchFamily="34" charset="0"/>
              </a:rPr>
              <a:t>2697 K 	</a:t>
            </a:r>
            <a:r>
              <a:rPr lang="hu-HU" sz="1200" b="1" dirty="0">
                <a:solidFill>
                  <a:srgbClr val="FF0000"/>
                </a:solidFill>
                <a:latin typeface="Arial Black" panose="020B0A04020102020204" pitchFamily="34" charset="0"/>
              </a:rPr>
              <a:t> elektroműszerész </a:t>
            </a:r>
            <a:r>
              <a:rPr lang="hu-HU" sz="12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 </a:t>
            </a:r>
            <a:r>
              <a:rPr lang="sk-SK" sz="1200" b="1" dirty="0">
                <a:solidFill>
                  <a:srgbClr val="FF0000"/>
                </a:solidFill>
                <a:latin typeface="Arial Black" panose="020B0A04020102020204" pitchFamily="34" charset="0"/>
              </a:rPr>
              <a:t/>
            </a:r>
            <a:br>
              <a:rPr lang="sk-SK" sz="1200" b="1" dirty="0">
                <a:solidFill>
                  <a:srgbClr val="FF0000"/>
                </a:solidFill>
                <a:latin typeface="Arial Black" panose="020B0A04020102020204" pitchFamily="34" charset="0"/>
              </a:rPr>
            </a:br>
            <a:endParaRPr lang="sk-SK" sz="12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1" name="Oval 16">
            <a:hlinkClick r:id="rId12" action="ppaction://hlinksldjump"/>
          </p:cNvPr>
          <p:cNvSpPr/>
          <p:nvPr/>
        </p:nvSpPr>
        <p:spPr>
          <a:xfrm>
            <a:off x="1536497" y="3893621"/>
            <a:ext cx="353178" cy="353178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3" name="Obdĺžnik 2"/>
          <p:cNvSpPr/>
          <p:nvPr/>
        </p:nvSpPr>
        <p:spPr>
          <a:xfrm>
            <a:off x="1948699" y="4356404"/>
            <a:ext cx="261876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sk-SK" sz="1200" b="1" dirty="0">
                <a:solidFill>
                  <a:srgbClr val="FF0000"/>
                </a:solidFill>
                <a:latin typeface="Arial Black" panose="020B0A04020102020204" pitchFamily="34" charset="0"/>
                <a:ea typeface="Times New Roman"/>
              </a:rPr>
              <a:t>megmunkáló </a:t>
            </a:r>
            <a:r>
              <a:rPr lang="sk-SK" sz="1200" b="1" dirty="0" err="1">
                <a:solidFill>
                  <a:srgbClr val="FF0000"/>
                </a:solidFill>
                <a:latin typeface="Arial Black" panose="020B0A04020102020204" pitchFamily="34" charset="0"/>
                <a:ea typeface="Times New Roman"/>
              </a:rPr>
              <a:t>és</a:t>
            </a:r>
            <a:r>
              <a:rPr lang="sk-SK" sz="1200" b="1" dirty="0">
                <a:solidFill>
                  <a:srgbClr val="FF0000"/>
                </a:solidFill>
                <a:latin typeface="Arial Black" panose="020B0A04020102020204" pitchFamily="34" charset="0"/>
                <a:ea typeface="Times New Roman"/>
              </a:rPr>
              <a:t> </a:t>
            </a:r>
            <a:r>
              <a:rPr lang="sk-SK" sz="1200" b="1" dirty="0" err="1">
                <a:solidFill>
                  <a:srgbClr val="FF0000"/>
                </a:solidFill>
                <a:latin typeface="Arial Black" panose="020B0A04020102020204" pitchFamily="34" charset="0"/>
                <a:ea typeface="Times New Roman"/>
              </a:rPr>
              <a:t>hegeszt</a:t>
            </a:r>
            <a:r>
              <a:rPr lang="hu-HU" sz="1200" b="1" dirty="0">
                <a:solidFill>
                  <a:srgbClr val="FF0000"/>
                </a:solidFill>
                <a:latin typeface="Arial Black" panose="020B0A04020102020204" pitchFamily="34" charset="0"/>
                <a:ea typeface="Times New Roman"/>
              </a:rPr>
              <a:t>ő </a:t>
            </a:r>
            <a:r>
              <a:rPr lang="hu-HU" sz="1200" b="1" dirty="0" err="1">
                <a:solidFill>
                  <a:srgbClr val="FF0000"/>
                </a:solidFill>
                <a:latin typeface="Arial Black" panose="020B0A04020102020204" pitchFamily="34" charset="0"/>
                <a:ea typeface="Times New Roman"/>
              </a:rPr>
              <a:t>göpek</a:t>
            </a:r>
            <a:r>
              <a:rPr lang="hu-HU" sz="1200" b="1" dirty="0">
                <a:solidFill>
                  <a:srgbClr val="FF0000"/>
                </a:solidFill>
                <a:latin typeface="Arial Black" panose="020B0A04020102020204" pitchFamily="34" charset="0"/>
                <a:ea typeface="Times New Roman"/>
              </a:rPr>
              <a:t> és berendezések </a:t>
            </a:r>
            <a:r>
              <a:rPr lang="hu-HU" sz="1200" b="1" dirty="0" err="1">
                <a:solidFill>
                  <a:srgbClr val="FF0000"/>
                </a:solidFill>
                <a:latin typeface="Arial Black" panose="020B0A04020102020204" pitchFamily="34" charset="0"/>
                <a:ea typeface="Times New Roman"/>
              </a:rPr>
              <a:t>programo</a:t>
            </a:r>
            <a:r>
              <a:rPr lang="sk-SK" sz="1200" b="1" dirty="0" err="1">
                <a:solidFill>
                  <a:srgbClr val="FF0000"/>
                </a:solidFill>
                <a:latin typeface="Arial Black" panose="020B0A04020102020204" pitchFamily="34" charset="0"/>
                <a:ea typeface="Times New Roman"/>
              </a:rPr>
              <a:t>zója</a:t>
            </a:r>
            <a:r>
              <a:rPr lang="sk-SK" sz="1200" b="1" dirty="0">
                <a:solidFill>
                  <a:srgbClr val="FF0000"/>
                </a:solidFill>
                <a:latin typeface="Arial Black" panose="020B0A04020102020204" pitchFamily="34" charset="0"/>
                <a:ea typeface="Times New Roman"/>
              </a:rPr>
              <a:t> </a:t>
            </a:r>
            <a:endParaRPr lang="sk-SK" sz="1200" dirty="0">
              <a:solidFill>
                <a:srgbClr val="FF0000"/>
              </a:solidFill>
              <a:effectLst/>
              <a:latin typeface="Arial Black" panose="020B0A04020102020204" pitchFamily="34" charset="0"/>
              <a:ea typeface="Times New Roman"/>
            </a:endParaRPr>
          </a:p>
        </p:txBody>
      </p:sp>
      <p:sp>
        <p:nvSpPr>
          <p:cNvPr id="5" name="Obdĺžnik 4"/>
          <p:cNvSpPr/>
          <p:nvPr/>
        </p:nvSpPr>
        <p:spPr>
          <a:xfrm>
            <a:off x="683568" y="4404178"/>
            <a:ext cx="77457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200" dirty="0">
                <a:latin typeface="Arial Black" panose="020B0A04020102020204" pitchFamily="34" charset="0"/>
                <a:ea typeface="Calibri"/>
                <a:cs typeface="Times New Roman"/>
              </a:rPr>
              <a:t>2426 K</a:t>
            </a:r>
            <a:endParaRPr lang="sk-SK" sz="1200" dirty="0"/>
          </a:p>
        </p:txBody>
      </p:sp>
      <p:sp>
        <p:nvSpPr>
          <p:cNvPr id="30" name="Oval 16">
            <a:hlinkClick r:id="rId12" action="ppaction://hlinksldjump"/>
          </p:cNvPr>
          <p:cNvSpPr/>
          <p:nvPr/>
        </p:nvSpPr>
        <p:spPr>
          <a:xfrm>
            <a:off x="1525613" y="4406312"/>
            <a:ext cx="353178" cy="353178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22699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7" grpId="0"/>
      <p:bldP spid="13" grpId="0"/>
      <p:bldP spid="15" grpId="0"/>
      <p:bldP spid="29" grpId="0"/>
      <p:bldP spid="31" grpId="0" animBg="1"/>
      <p:bldP spid="3" grpId="0"/>
      <p:bldP spid="5" grpId="0"/>
      <p:bldP spid="3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843808" y="692696"/>
            <a:ext cx="5400600" cy="1368152"/>
          </a:xfrm>
          <a:noFill/>
        </p:spPr>
        <p:txBody>
          <a:bodyPr>
            <a:normAutofit fontScale="90000"/>
          </a:bodyPr>
          <a:lstStyle/>
          <a:p>
            <a:r>
              <a:rPr lang="sk-SK" sz="36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NÉGYÉVES SZAKK</a:t>
            </a:r>
            <a:r>
              <a:rPr lang="hu-HU" sz="36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Ö</a:t>
            </a:r>
            <a:r>
              <a:rPr lang="sk-SK" sz="36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ZÉPISKOLAI KÉPZÉS</a:t>
            </a:r>
            <a:endParaRPr lang="sk-SK" sz="36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graphicFrame>
        <p:nvGraphicFramePr>
          <p:cNvPr id="4" name="Zástupný symbol obsahu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15048398"/>
              </p:ext>
            </p:extLst>
          </p:nvPr>
        </p:nvGraphicFramePr>
        <p:xfrm>
          <a:off x="611560" y="2204864"/>
          <a:ext cx="7920880" cy="4134178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80718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11369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108581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80340" algn="l"/>
                          <a:tab pos="754380" algn="l"/>
                          <a:tab pos="982980" algn="l"/>
                        </a:tabLst>
                        <a:defRPr/>
                      </a:pPr>
                      <a:r>
                        <a:rPr lang="sk-SK" sz="1200" b="1" dirty="0" err="1">
                          <a:effectLst/>
                          <a:latin typeface="Arial Black" panose="020B0A04020102020204" pitchFamily="34" charset="0"/>
                        </a:rPr>
                        <a:t>Tanulmányi</a:t>
                      </a:r>
                      <a:r>
                        <a:rPr lang="sk-SK" sz="1200" b="1" dirty="0">
                          <a:effectLst/>
                          <a:latin typeface="Arial Black" panose="020B0A04020102020204" pitchFamily="34" charset="0"/>
                        </a:rPr>
                        <a:t> </a:t>
                      </a:r>
                      <a:r>
                        <a:rPr lang="sk-SK" sz="1200" b="1" dirty="0" err="1">
                          <a:effectLst/>
                          <a:latin typeface="Arial Black" panose="020B0A04020102020204" pitchFamily="34" charset="0"/>
                        </a:rPr>
                        <a:t>idő</a:t>
                      </a:r>
                      <a:r>
                        <a:rPr lang="sk-SK" sz="1200" b="1" dirty="0">
                          <a:effectLst/>
                          <a:latin typeface="Arial Black" panose="020B0A04020102020204" pitchFamily="34" charset="0"/>
                        </a:rPr>
                        <a:t>:</a:t>
                      </a:r>
                    </a:p>
                  </a:txBody>
                  <a:tcPr marL="44451" marR="44451" marT="0" marB="0" anchor="ctr"/>
                </a:tc>
                <a:tc>
                  <a:txBody>
                    <a:bodyPr/>
                    <a:lstStyle/>
                    <a:p>
                      <a:pPr marL="171450" marR="0" indent="-17145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v"/>
                        <a:tabLst>
                          <a:tab pos="180340" algn="l"/>
                          <a:tab pos="457200" algn="l"/>
                        </a:tabLst>
                        <a:defRPr/>
                      </a:pPr>
                      <a:r>
                        <a:rPr lang="sk-SK" sz="1200" dirty="0">
                          <a:effectLst/>
                          <a:latin typeface="Arial Black" panose="020B0A04020102020204" pitchFamily="34" charset="0"/>
                        </a:rPr>
                        <a:t> 4 </a:t>
                      </a:r>
                      <a:r>
                        <a:rPr lang="sk-SK" sz="1200" dirty="0" err="1">
                          <a:effectLst/>
                          <a:latin typeface="Arial Black" panose="020B0A04020102020204" pitchFamily="34" charset="0"/>
                        </a:rPr>
                        <a:t>év</a:t>
                      </a:r>
                      <a:endParaRPr lang="sk-SK" sz="1200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44451" marR="44451" marT="0" marB="0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52599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  <a:tab pos="754380" algn="l"/>
                          <a:tab pos="982980" algn="l"/>
                        </a:tabLst>
                      </a:pPr>
                      <a:r>
                        <a:rPr lang="sk-SK" sz="1200" b="1" dirty="0" err="1">
                          <a:effectLst/>
                          <a:latin typeface="Arial Black" panose="020B0A04020102020204" pitchFamily="34" charset="0"/>
                        </a:rPr>
                        <a:t>Képzési</a:t>
                      </a:r>
                      <a:r>
                        <a:rPr lang="sk-SK" sz="1200" b="1" dirty="0">
                          <a:effectLst/>
                          <a:latin typeface="Arial Black" panose="020B0A04020102020204" pitchFamily="34" charset="0"/>
                        </a:rPr>
                        <a:t> forma:</a:t>
                      </a:r>
                    </a:p>
                  </a:txBody>
                  <a:tcPr marL="44451" marR="44451" marT="0" marB="0" anchor="ctr"/>
                </a:tc>
                <a:tc>
                  <a:txBody>
                    <a:bodyPr/>
                    <a:lstStyle/>
                    <a:p>
                      <a:pPr marL="285750" indent="-28575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v"/>
                        <a:tabLst>
                          <a:tab pos="180340" algn="l"/>
                          <a:tab pos="457200" algn="l"/>
                        </a:tabLst>
                      </a:pPr>
                      <a:r>
                        <a:rPr lang="sk-SK" sz="1200" dirty="0" err="1">
                          <a:effectLst/>
                          <a:latin typeface="Arial Black" panose="020B0A04020102020204" pitchFamily="34" charset="0"/>
                        </a:rPr>
                        <a:t>nappali</a:t>
                      </a:r>
                      <a:endParaRPr lang="sk-SK" sz="1200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44451" marR="44451" marT="0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52599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  <a:tab pos="457200" algn="l"/>
                        </a:tabLst>
                      </a:pPr>
                      <a:r>
                        <a:rPr lang="sk-SK" sz="1200" b="1" dirty="0">
                          <a:effectLst/>
                          <a:latin typeface="Arial Black" panose="020B0A04020102020204" pitchFamily="34" charset="0"/>
                        </a:rPr>
                        <a:t>A </a:t>
                      </a:r>
                      <a:r>
                        <a:rPr lang="sk-SK" sz="1200" b="1" dirty="0" err="1">
                          <a:effectLst/>
                          <a:latin typeface="Arial Black" panose="020B0A04020102020204" pitchFamily="34" charset="0"/>
                        </a:rPr>
                        <a:t>felvétel</a:t>
                      </a:r>
                      <a:r>
                        <a:rPr lang="sk-SK" sz="1200" b="1" dirty="0">
                          <a:effectLst/>
                          <a:latin typeface="Arial Black" panose="020B0A04020102020204" pitchFamily="34" charset="0"/>
                        </a:rPr>
                        <a:t> </a:t>
                      </a:r>
                      <a:r>
                        <a:rPr lang="sk-SK" sz="1200" b="1" dirty="0" err="1">
                          <a:effectLst/>
                          <a:latin typeface="Arial Black" panose="020B0A04020102020204" pitchFamily="34" charset="0"/>
                        </a:rPr>
                        <a:t>feltétele</a:t>
                      </a:r>
                      <a:r>
                        <a:rPr lang="sk-SK" sz="1200" b="1" dirty="0">
                          <a:effectLst/>
                          <a:latin typeface="Arial Black" panose="020B0A04020102020204" pitchFamily="34" charset="0"/>
                        </a:rPr>
                        <a:t>:</a:t>
                      </a:r>
                    </a:p>
                  </a:txBody>
                  <a:tcPr marL="44451" marR="44451" marT="0" marB="0" anchor="ctr"/>
                </a:tc>
                <a:tc>
                  <a:txBody>
                    <a:bodyPr/>
                    <a:lstStyle/>
                    <a:p>
                      <a:pPr marL="285750" indent="-28575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v"/>
                      </a:pPr>
                      <a:r>
                        <a:rPr lang="sk-SK" sz="1200" dirty="0" err="1">
                          <a:effectLst/>
                          <a:latin typeface="Arial Black" panose="020B0A04020102020204" pitchFamily="34" charset="0"/>
                        </a:rPr>
                        <a:t>az</a:t>
                      </a:r>
                      <a:r>
                        <a:rPr lang="sk-SK" sz="1200" dirty="0">
                          <a:effectLst/>
                          <a:latin typeface="Arial Black" panose="020B0A04020102020204" pitchFamily="34" charset="0"/>
                        </a:rPr>
                        <a:t> </a:t>
                      </a:r>
                      <a:r>
                        <a:rPr lang="sk-SK" sz="1200" dirty="0" err="1">
                          <a:effectLst/>
                          <a:latin typeface="Arial Black" panose="020B0A04020102020204" pitchFamily="34" charset="0"/>
                        </a:rPr>
                        <a:t>alapiskola</a:t>
                      </a:r>
                      <a:r>
                        <a:rPr lang="sk-SK" sz="1200" dirty="0">
                          <a:effectLst/>
                          <a:latin typeface="Arial Black" panose="020B0A04020102020204" pitchFamily="34" charset="0"/>
                        </a:rPr>
                        <a:t> 9. </a:t>
                      </a:r>
                      <a:r>
                        <a:rPr lang="sk-SK" sz="1200" dirty="0" err="1">
                          <a:effectLst/>
                          <a:latin typeface="Arial Black" panose="020B0A04020102020204" pitchFamily="34" charset="0"/>
                        </a:rPr>
                        <a:t>évfolyamának</a:t>
                      </a:r>
                      <a:r>
                        <a:rPr lang="sk-SK" sz="1200" baseline="0" dirty="0">
                          <a:effectLst/>
                          <a:latin typeface="Arial Black" panose="020B0A04020102020204" pitchFamily="34" charset="0"/>
                        </a:rPr>
                        <a:t> </a:t>
                      </a:r>
                      <a:r>
                        <a:rPr lang="sk-SK" sz="1200" baseline="0" dirty="0" err="1">
                          <a:effectLst/>
                          <a:latin typeface="Arial Black" panose="020B0A04020102020204" pitchFamily="34" charset="0"/>
                        </a:rPr>
                        <a:t>sikeres</a:t>
                      </a:r>
                      <a:r>
                        <a:rPr lang="sk-SK" sz="1200" baseline="0" dirty="0">
                          <a:effectLst/>
                          <a:latin typeface="Arial Black" panose="020B0A04020102020204" pitchFamily="34" charset="0"/>
                        </a:rPr>
                        <a:t> </a:t>
                      </a:r>
                      <a:r>
                        <a:rPr lang="sk-SK" sz="1200" baseline="0" dirty="0" err="1">
                          <a:effectLst/>
                          <a:latin typeface="Arial Black" panose="020B0A04020102020204" pitchFamily="34" charset="0"/>
                        </a:rPr>
                        <a:t>befejezése</a:t>
                      </a:r>
                      <a:endParaRPr lang="sk-SK" sz="1200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44451" marR="44451" marT="0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52599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  <a:tab pos="457200" algn="l"/>
                        </a:tabLst>
                      </a:pPr>
                      <a:r>
                        <a:rPr lang="sk-SK" sz="1200" b="1" dirty="0" err="1">
                          <a:effectLst/>
                          <a:latin typeface="Arial Black" panose="020B0A04020102020204" pitchFamily="34" charset="0"/>
                        </a:rPr>
                        <a:t>Tanítási</a:t>
                      </a:r>
                      <a:r>
                        <a:rPr lang="sk-SK" sz="1200" b="1" baseline="0" dirty="0">
                          <a:effectLst/>
                          <a:latin typeface="Arial Black" panose="020B0A04020102020204" pitchFamily="34" charset="0"/>
                        </a:rPr>
                        <a:t> </a:t>
                      </a:r>
                      <a:r>
                        <a:rPr lang="sk-SK" sz="1200" b="1" baseline="0" dirty="0" err="1">
                          <a:effectLst/>
                          <a:latin typeface="Arial Black" panose="020B0A04020102020204" pitchFamily="34" charset="0"/>
                        </a:rPr>
                        <a:t>nyelv</a:t>
                      </a:r>
                      <a:r>
                        <a:rPr lang="sk-SK" sz="1200" b="1" dirty="0">
                          <a:effectLst/>
                          <a:latin typeface="Arial Black" panose="020B0A04020102020204" pitchFamily="34" charset="0"/>
                        </a:rPr>
                        <a:t>:</a:t>
                      </a:r>
                    </a:p>
                  </a:txBody>
                  <a:tcPr marL="44451" marR="44451" marT="0" marB="0" anchor="ctr"/>
                </a:tc>
                <a:tc>
                  <a:txBody>
                    <a:bodyPr/>
                    <a:lstStyle/>
                    <a:p>
                      <a:pPr marL="285750" indent="-28575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v"/>
                      </a:pPr>
                      <a:r>
                        <a:rPr lang="sk-SK" sz="1200" dirty="0" err="1">
                          <a:effectLst/>
                          <a:latin typeface="Arial Black" panose="020B0A04020102020204" pitchFamily="34" charset="0"/>
                        </a:rPr>
                        <a:t>szlovák</a:t>
                      </a:r>
                      <a:r>
                        <a:rPr lang="sk-SK" sz="1200" dirty="0">
                          <a:effectLst/>
                          <a:latin typeface="Arial Black" panose="020B0A04020102020204" pitchFamily="34" charset="0"/>
                        </a:rPr>
                        <a:t> </a:t>
                      </a:r>
                      <a:r>
                        <a:rPr lang="sk-SK" sz="1200" dirty="0" err="1">
                          <a:effectLst/>
                          <a:latin typeface="Arial Black" panose="020B0A04020102020204" pitchFamily="34" charset="0"/>
                        </a:rPr>
                        <a:t>és</a:t>
                      </a:r>
                      <a:r>
                        <a:rPr lang="sk-SK" sz="1200" dirty="0">
                          <a:effectLst/>
                          <a:latin typeface="Arial Black" panose="020B0A04020102020204" pitchFamily="34" charset="0"/>
                        </a:rPr>
                        <a:t> </a:t>
                      </a:r>
                      <a:r>
                        <a:rPr lang="sk-SK" sz="1200" dirty="0" err="1">
                          <a:effectLst/>
                          <a:latin typeface="Arial Black" panose="020B0A04020102020204" pitchFamily="34" charset="0"/>
                        </a:rPr>
                        <a:t>magyar</a:t>
                      </a:r>
                      <a:endParaRPr lang="sk-SK" sz="1200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44451" marR="44451" marT="0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633941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  <a:tab pos="457200" algn="l"/>
                        </a:tabLst>
                      </a:pPr>
                      <a:r>
                        <a:rPr lang="sk-SK" sz="1200" b="1" dirty="0">
                          <a:effectLst/>
                          <a:latin typeface="Arial Black" panose="020B0A04020102020204" pitchFamily="34" charset="0"/>
                        </a:rPr>
                        <a:t>A </a:t>
                      </a:r>
                      <a:r>
                        <a:rPr lang="sk-SK" sz="1200" b="1" dirty="0" err="1">
                          <a:effectLst/>
                          <a:latin typeface="Arial Black" panose="020B0A04020102020204" pitchFamily="34" charset="0"/>
                        </a:rPr>
                        <a:t>képzés</a:t>
                      </a:r>
                      <a:r>
                        <a:rPr lang="sk-SK" sz="1200" b="1" dirty="0">
                          <a:effectLst/>
                          <a:latin typeface="Arial Black" panose="020B0A04020102020204" pitchFamily="34" charset="0"/>
                        </a:rPr>
                        <a:t> </a:t>
                      </a:r>
                      <a:r>
                        <a:rPr lang="sk-SK" sz="1200" b="1" dirty="0" err="1">
                          <a:effectLst/>
                          <a:latin typeface="Arial Black" panose="020B0A04020102020204" pitchFamily="34" charset="0"/>
                        </a:rPr>
                        <a:t>befejezésének</a:t>
                      </a:r>
                      <a:r>
                        <a:rPr lang="sk-SK" sz="1200" b="1" dirty="0">
                          <a:effectLst/>
                          <a:latin typeface="Arial Black" panose="020B0A04020102020204" pitchFamily="34" charset="0"/>
                        </a:rPr>
                        <a:t> </a:t>
                      </a:r>
                      <a:r>
                        <a:rPr lang="sk-SK" sz="1200" b="1" dirty="0" err="1">
                          <a:effectLst/>
                          <a:latin typeface="Arial Black" panose="020B0A04020102020204" pitchFamily="34" charset="0"/>
                        </a:rPr>
                        <a:t>módja</a:t>
                      </a:r>
                      <a:r>
                        <a:rPr lang="sk-SK" sz="1200" b="1" dirty="0">
                          <a:effectLst/>
                          <a:latin typeface="Arial Black" panose="020B0A04020102020204" pitchFamily="34" charset="0"/>
                        </a:rPr>
                        <a:t>: </a:t>
                      </a:r>
                    </a:p>
                  </a:txBody>
                  <a:tcPr marL="44451" marR="44451" marT="0" marB="0" anchor="ctr"/>
                </a:tc>
                <a:tc>
                  <a:txBody>
                    <a:bodyPr/>
                    <a:lstStyle/>
                    <a:p>
                      <a:pPr marL="285750" indent="-28575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v"/>
                        <a:tabLst>
                          <a:tab pos="457200" algn="l"/>
                        </a:tabLst>
                      </a:pPr>
                      <a:r>
                        <a:rPr lang="sk-SK" sz="1200" dirty="0" err="1">
                          <a:effectLst/>
                          <a:latin typeface="Arial Black" panose="020B0A04020102020204" pitchFamily="34" charset="0"/>
                        </a:rPr>
                        <a:t>érettségi</a:t>
                      </a:r>
                      <a:r>
                        <a:rPr lang="sk-SK" sz="1200" dirty="0">
                          <a:effectLst/>
                          <a:latin typeface="Arial Black" panose="020B0A04020102020204" pitchFamily="34" charset="0"/>
                        </a:rPr>
                        <a:t> </a:t>
                      </a:r>
                      <a:r>
                        <a:rPr lang="sk-SK" sz="1200" dirty="0" err="1">
                          <a:effectLst/>
                          <a:latin typeface="Arial Black" panose="020B0A04020102020204" pitchFamily="34" charset="0"/>
                        </a:rPr>
                        <a:t>vizsga</a:t>
                      </a:r>
                      <a:endParaRPr lang="sk-SK" sz="1200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44451" marR="44451" marT="0" marB="0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933493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  <a:tab pos="457200" algn="l"/>
                        </a:tabLst>
                      </a:pPr>
                      <a:r>
                        <a:rPr lang="sk-SK" sz="1200" b="1" dirty="0">
                          <a:effectLst/>
                          <a:latin typeface="Arial Black" panose="020B0A04020102020204" pitchFamily="34" charset="0"/>
                        </a:rPr>
                        <a:t>A </a:t>
                      </a:r>
                      <a:r>
                        <a:rPr lang="sk-SK" sz="1200" b="1" dirty="0" err="1">
                          <a:effectLst/>
                          <a:latin typeface="Arial Black" panose="020B0A04020102020204" pitchFamily="34" charset="0"/>
                        </a:rPr>
                        <a:t>végzettséget</a:t>
                      </a:r>
                      <a:r>
                        <a:rPr lang="sk-SK" sz="1200" b="1" baseline="0" dirty="0">
                          <a:effectLst/>
                          <a:latin typeface="Arial Black" panose="020B0A04020102020204" pitchFamily="34" charset="0"/>
                        </a:rPr>
                        <a:t> </a:t>
                      </a:r>
                      <a:r>
                        <a:rPr lang="sk-SK" sz="1200" b="1" baseline="0" dirty="0" err="1">
                          <a:effectLst/>
                          <a:latin typeface="Arial Black" panose="020B0A04020102020204" pitchFamily="34" charset="0"/>
                        </a:rPr>
                        <a:t>igazoló</a:t>
                      </a:r>
                      <a:r>
                        <a:rPr lang="sk-SK" sz="1200" b="1" baseline="0" dirty="0">
                          <a:effectLst/>
                          <a:latin typeface="Arial Black" panose="020B0A04020102020204" pitchFamily="34" charset="0"/>
                        </a:rPr>
                        <a:t> </a:t>
                      </a:r>
                      <a:r>
                        <a:rPr lang="sk-SK" sz="1200" b="1" baseline="0" dirty="0" err="1">
                          <a:effectLst/>
                          <a:latin typeface="Arial Black" panose="020B0A04020102020204" pitchFamily="34" charset="0"/>
                        </a:rPr>
                        <a:t>okirat</a:t>
                      </a:r>
                      <a:r>
                        <a:rPr lang="sk-SK" sz="1200" b="1" dirty="0">
                          <a:effectLst/>
                          <a:latin typeface="Arial Black" panose="020B0A04020102020204" pitchFamily="34" charset="0"/>
                        </a:rPr>
                        <a:t>: </a:t>
                      </a: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  <a:tab pos="457200" algn="l"/>
                        </a:tabLst>
                      </a:pPr>
                      <a:endParaRPr lang="sk-SK" sz="1200" b="1" dirty="0">
                        <a:effectLst/>
                        <a:latin typeface="Arial Black" panose="020B0A04020102020204" pitchFamily="34" charset="0"/>
                      </a:endParaRP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  <a:tab pos="457200" algn="l"/>
                        </a:tabLst>
                      </a:pPr>
                      <a:r>
                        <a:rPr lang="sk-SK" sz="1200" b="1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sk-SK" sz="1200" b="1" dirty="0">
                        <a:effectLst/>
                        <a:latin typeface="Arial Black" panose="020B0A04020102020204" pitchFamily="34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451" marR="44451" marT="0" marB="0" anchor="ctr"/>
                </a:tc>
                <a:tc>
                  <a:txBody>
                    <a:bodyPr/>
                    <a:lstStyle/>
                    <a:p>
                      <a:pPr marL="285750" indent="-28575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v"/>
                        <a:tabLst>
                          <a:tab pos="457200" algn="l"/>
                        </a:tabLst>
                      </a:pPr>
                      <a:r>
                        <a:rPr lang="sk-SK" sz="1200" dirty="0" err="1">
                          <a:effectLst/>
                          <a:latin typeface="Arial Black" panose="020B0A04020102020204" pitchFamily="34" charset="0"/>
                        </a:rPr>
                        <a:t>érettségi</a:t>
                      </a:r>
                      <a:r>
                        <a:rPr lang="sk-SK" sz="1200" dirty="0">
                          <a:effectLst/>
                          <a:latin typeface="Arial Black" panose="020B0A04020102020204" pitchFamily="34" charset="0"/>
                        </a:rPr>
                        <a:t> </a:t>
                      </a:r>
                      <a:r>
                        <a:rPr lang="sk-SK" sz="1200" dirty="0" err="1">
                          <a:effectLst/>
                          <a:latin typeface="Arial Black" panose="020B0A04020102020204" pitchFamily="34" charset="0"/>
                        </a:rPr>
                        <a:t>bizonyítvány</a:t>
                      </a:r>
                      <a:endParaRPr lang="sk-SK" sz="1200" dirty="0">
                        <a:effectLst/>
                        <a:latin typeface="Arial Black" panose="020B0A04020102020204" pitchFamily="34" charset="0"/>
                      </a:endParaRPr>
                    </a:p>
                    <a:p>
                      <a:pPr marL="285750" indent="-28575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v"/>
                        <a:tabLst>
                          <a:tab pos="457200" algn="l"/>
                        </a:tabLst>
                      </a:pPr>
                      <a:r>
                        <a:rPr lang="sk-SK" sz="1200" dirty="0" err="1">
                          <a:effectLst/>
                          <a:latin typeface="Arial Black" panose="020B0A04020102020204" pitchFamily="34" charset="0"/>
                        </a:rPr>
                        <a:t>szakmunkás</a:t>
                      </a:r>
                      <a:r>
                        <a:rPr lang="sk-SK" sz="1200" dirty="0">
                          <a:effectLst/>
                          <a:latin typeface="Arial Black" panose="020B0A04020102020204" pitchFamily="34" charset="0"/>
                        </a:rPr>
                        <a:t> </a:t>
                      </a:r>
                      <a:r>
                        <a:rPr lang="sk-SK" sz="1200" dirty="0" err="1">
                          <a:effectLst/>
                          <a:latin typeface="Arial Black" panose="020B0A04020102020204" pitchFamily="34" charset="0"/>
                        </a:rPr>
                        <a:t>bizonyítvány</a:t>
                      </a:r>
                      <a:r>
                        <a:rPr lang="sk-SK" sz="1200" dirty="0">
                          <a:effectLst/>
                          <a:latin typeface="Arial Black" panose="020B0A04020102020204" pitchFamily="34" charset="0"/>
                        </a:rPr>
                        <a:t> </a:t>
                      </a:r>
                      <a:r>
                        <a:rPr lang="sk-SK" sz="1200" i="1" dirty="0">
                          <a:effectLst/>
                          <a:latin typeface="Arial Black" panose="020B0A04020102020204" pitchFamily="34" charset="0"/>
                        </a:rPr>
                        <a:t>(</a:t>
                      </a:r>
                      <a:r>
                        <a:rPr lang="sk-SK" sz="1200" i="1" dirty="0" err="1">
                          <a:effectLst/>
                          <a:latin typeface="Arial Black" panose="020B0A04020102020204" pitchFamily="34" charset="0"/>
                        </a:rPr>
                        <a:t>kivétell</a:t>
                      </a:r>
                      <a:r>
                        <a:rPr lang="sk-SK" sz="1200" i="1" baseline="0" dirty="0">
                          <a:effectLst/>
                          <a:latin typeface="Arial Black" panose="020B0A04020102020204" pitchFamily="34" charset="0"/>
                        </a:rPr>
                        <a:t> </a:t>
                      </a:r>
                      <a:r>
                        <a:rPr lang="sk-SK" sz="1200" i="1" baseline="0" dirty="0" err="1">
                          <a:effectLst/>
                          <a:latin typeface="Arial Black" panose="020B0A04020102020204" pitchFamily="34" charset="0"/>
                        </a:rPr>
                        <a:t>Logisztika</a:t>
                      </a:r>
                      <a:r>
                        <a:rPr lang="sk-SK" sz="1200" i="1" baseline="0" dirty="0">
                          <a:effectLst/>
                          <a:latin typeface="Arial Black" panose="020B0A04020102020204" pitchFamily="34" charset="0"/>
                        </a:rPr>
                        <a:t>)</a:t>
                      </a:r>
                      <a:endParaRPr lang="sk-SK" sz="1200" i="1" dirty="0">
                        <a:effectLst/>
                        <a:latin typeface="Arial Black" panose="020B0A04020102020204" pitchFamily="34" charset="0"/>
                      </a:endParaRP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v"/>
                        <a:tabLst>
                          <a:tab pos="179388" algn="l"/>
                          <a:tab pos="457200" algn="l"/>
                        </a:tabLst>
                        <a:defRPr/>
                      </a:pPr>
                      <a:r>
                        <a:rPr kumimoji="0" lang="hu-H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szakmai alkalmasságot igazoló tanúsítvány elektrotechnikából</a:t>
                      </a:r>
                      <a:r>
                        <a:rPr kumimoji="0" lang="sk-SK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sk-SK" sz="1200" kern="1200" dirty="0">
                          <a:effectLst/>
                          <a:latin typeface="Arial Black" panose="020B0A04020102020204" pitchFamily="34" charset="0"/>
                        </a:rPr>
                        <a:t>(</a:t>
                      </a:r>
                      <a:r>
                        <a:rPr lang="sk-SK" sz="1200" i="1" kern="1200" dirty="0" err="1">
                          <a:effectLst/>
                          <a:latin typeface="Arial Black" panose="020B0A04020102020204" pitchFamily="34" charset="0"/>
                        </a:rPr>
                        <a:t>elektroműszerész</a:t>
                      </a:r>
                      <a:r>
                        <a:rPr lang="sk-SK" sz="1200" kern="1200" dirty="0">
                          <a:effectLst/>
                          <a:latin typeface="Arial Black" panose="020B0A04020102020204" pitchFamily="34" charset="0"/>
                        </a:rPr>
                        <a:t>)</a:t>
                      </a:r>
                      <a:endParaRPr lang="sk-SK" sz="1200" b="1" kern="1200" dirty="0">
                        <a:solidFill>
                          <a:schemeClr val="dk1"/>
                        </a:solidFill>
                        <a:effectLst/>
                        <a:latin typeface="Arial Black" panose="020B0A04020102020204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44451" marR="44451" marT="0" marB="0"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1598635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80340" algn="l"/>
                          <a:tab pos="457200" algn="l"/>
                        </a:tabLst>
                        <a:defRPr/>
                      </a:pPr>
                      <a:r>
                        <a:rPr lang="sk-SK" sz="1200" b="1" dirty="0" err="1">
                          <a:effectLst/>
                          <a:latin typeface="Arial Black" panose="020B0A04020102020204" pitchFamily="34" charset="0"/>
                        </a:rPr>
                        <a:t>További</a:t>
                      </a:r>
                      <a:r>
                        <a:rPr lang="sk-SK" sz="1200" b="1" dirty="0">
                          <a:effectLst/>
                          <a:latin typeface="Arial Black" panose="020B0A04020102020204" pitchFamily="34" charset="0"/>
                        </a:rPr>
                        <a:t> </a:t>
                      </a:r>
                      <a:r>
                        <a:rPr lang="sk-SK" sz="1200" b="1" dirty="0" err="1">
                          <a:effectLst/>
                          <a:latin typeface="Arial Black" panose="020B0A04020102020204" pitchFamily="34" charset="0"/>
                        </a:rPr>
                        <a:t>lehetőségek</a:t>
                      </a:r>
                      <a:r>
                        <a:rPr lang="sk-SK" sz="1200" b="1" dirty="0">
                          <a:effectLst/>
                          <a:latin typeface="Arial Black" panose="020B0A04020102020204" pitchFamily="34" charset="0"/>
                        </a:rPr>
                        <a:t>:</a:t>
                      </a: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v"/>
                        <a:tabLst>
                          <a:tab pos="179388" algn="l"/>
                          <a:tab pos="457200" algn="l"/>
                        </a:tabLst>
                        <a:defRPr/>
                      </a:pPr>
                      <a:r>
                        <a:rPr kumimoji="0" lang="hu-H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hegesztői tanfolyam elvégzése tanúsítvány megszerzésével</a:t>
                      </a:r>
                      <a:r>
                        <a:rPr kumimoji="0" lang="sk-SK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sk-SK" sz="1200" dirty="0">
                          <a:effectLst/>
                          <a:latin typeface="Arial Black" panose="020B0A04020102020204" pitchFamily="34" charset="0"/>
                        </a:rPr>
                        <a:t>(</a:t>
                      </a:r>
                      <a:r>
                        <a:rPr lang="sk-SK" sz="1200" dirty="0" err="1">
                          <a:effectLst/>
                          <a:latin typeface="Arial Black" panose="020B0A04020102020204" pitchFamily="34" charset="0"/>
                        </a:rPr>
                        <a:t>műszaki</a:t>
                      </a:r>
                      <a:r>
                        <a:rPr lang="sk-SK" sz="1200" dirty="0">
                          <a:effectLst/>
                          <a:latin typeface="Arial Black" panose="020B0A04020102020204" pitchFamily="34" charset="0"/>
                        </a:rPr>
                        <a:t> </a:t>
                      </a:r>
                      <a:r>
                        <a:rPr lang="sk-SK" sz="1200" dirty="0" err="1">
                          <a:effectLst/>
                          <a:latin typeface="Arial Black" panose="020B0A04020102020204" pitchFamily="34" charset="0"/>
                        </a:rPr>
                        <a:t>irányzatú</a:t>
                      </a:r>
                      <a:r>
                        <a:rPr lang="sk-SK" sz="1200" baseline="0" dirty="0">
                          <a:effectLst/>
                          <a:latin typeface="Arial Black" panose="020B0A04020102020204" pitchFamily="34" charset="0"/>
                        </a:rPr>
                        <a:t> </a:t>
                      </a:r>
                      <a:r>
                        <a:rPr lang="sk-SK" sz="1200" baseline="0" dirty="0" err="1">
                          <a:effectLst/>
                          <a:latin typeface="Arial Black" panose="020B0A04020102020204" pitchFamily="34" charset="0"/>
                        </a:rPr>
                        <a:t>szakok</a:t>
                      </a:r>
                      <a:r>
                        <a:rPr lang="sk-SK" sz="1200" dirty="0">
                          <a:effectLst/>
                          <a:latin typeface="Arial Black" panose="020B0A04020102020204" pitchFamily="34" charset="0"/>
                        </a:rPr>
                        <a:t>)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v"/>
                        <a:tabLst/>
                        <a:defRPr/>
                      </a:pPr>
                      <a:r>
                        <a:rPr lang="hu-HU" sz="1200" dirty="0">
                          <a:latin typeface="Arial Black" panose="020B0A04020102020204" pitchFamily="34" charset="0"/>
                        </a:rPr>
                        <a:t>államvizsga megszerzésének lehetősége gépírásból</a:t>
                      </a:r>
                      <a:r>
                        <a:rPr lang="hu-HU" sz="1200" baseline="0" dirty="0">
                          <a:latin typeface="Arial Black" panose="020B0A04020102020204" pitchFamily="34" charset="0"/>
                        </a:rPr>
                        <a:t> </a:t>
                      </a:r>
                      <a:r>
                        <a:rPr lang="sk-SK" sz="1200" dirty="0">
                          <a:latin typeface="Arial Black" panose="020B0A04020102020204" pitchFamily="34" charset="0"/>
                        </a:rPr>
                        <a:t>(</a:t>
                      </a:r>
                      <a:r>
                        <a:rPr lang="sk-SK" sz="1200" dirty="0" err="1">
                          <a:latin typeface="Arial Black" panose="020B0A04020102020204" pitchFamily="34" charset="0"/>
                        </a:rPr>
                        <a:t>közgadasági</a:t>
                      </a:r>
                      <a:r>
                        <a:rPr lang="sk-SK" sz="1200" dirty="0">
                          <a:latin typeface="Arial Black" panose="020B0A04020102020204" pitchFamily="34" charset="0"/>
                        </a:rPr>
                        <a:t> </a:t>
                      </a:r>
                      <a:r>
                        <a:rPr lang="sk-SK" sz="1200" dirty="0" err="1">
                          <a:latin typeface="Arial Black" panose="020B0A04020102020204" pitchFamily="34" charset="0"/>
                        </a:rPr>
                        <a:t>irányzatú</a:t>
                      </a:r>
                      <a:r>
                        <a:rPr lang="sk-SK" sz="1200" dirty="0">
                          <a:latin typeface="Arial Black" panose="020B0A04020102020204" pitchFamily="34" charset="0"/>
                        </a:rPr>
                        <a:t> </a:t>
                      </a:r>
                      <a:r>
                        <a:rPr lang="sk-SK" sz="1200" dirty="0" err="1">
                          <a:latin typeface="Arial Black" panose="020B0A04020102020204" pitchFamily="34" charset="0"/>
                        </a:rPr>
                        <a:t>szakmák</a:t>
                      </a:r>
                      <a:r>
                        <a:rPr lang="sk-SK" sz="1200" baseline="0" dirty="0">
                          <a:latin typeface="Arial Black" panose="020B0A04020102020204" pitchFamily="34" charset="0"/>
                        </a:rPr>
                        <a:t>)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v"/>
                        <a:tabLst/>
                        <a:defRPr/>
                      </a:pPr>
                      <a:r>
                        <a:rPr kumimoji="0" lang="sk-SK" sz="120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vállalkozás</a:t>
                      </a:r>
                      <a:r>
                        <a:rPr kumimoji="0" lang="sk-SK" sz="12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sk-SK" sz="120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kirpóbálása</a:t>
                      </a:r>
                      <a:r>
                        <a:rPr kumimoji="0" lang="sk-SK" sz="12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  </a:t>
                      </a:r>
                      <a:r>
                        <a:rPr kumimoji="0" lang="sk-SK" sz="120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egy</a:t>
                      </a:r>
                      <a:r>
                        <a:rPr kumimoji="0" lang="sk-SK" sz="12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 „</a:t>
                      </a:r>
                      <a:r>
                        <a:rPr kumimoji="0" lang="sk-SK" sz="120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gyakorló</a:t>
                      </a:r>
                      <a:r>
                        <a:rPr kumimoji="0" lang="sk-SK" sz="12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sk-SK" sz="120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cégen</a:t>
                      </a:r>
                      <a:r>
                        <a:rPr kumimoji="0" lang="sk-SK" sz="12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” </a:t>
                      </a:r>
                      <a:r>
                        <a:rPr kumimoji="0" lang="sk-SK" sz="120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belül</a:t>
                      </a:r>
                      <a:r>
                        <a:rPr kumimoji="0" lang="sk-SK" sz="12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sk-SK" sz="120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logisztika</a:t>
                      </a:r>
                      <a:r>
                        <a:rPr kumimoji="0" lang="sk-SK" sz="12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, </a:t>
                      </a:r>
                      <a:r>
                        <a:rPr kumimoji="0" lang="sk-SK" sz="120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kereskedelmi</a:t>
                      </a:r>
                      <a:r>
                        <a:rPr kumimoji="0" lang="sk-SK" sz="12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 akadémia)</a:t>
                      </a:r>
                      <a:endParaRPr kumimoji="0" lang="sk-SK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Black" panose="020B0A04020102020204" pitchFamily="34" charset="0"/>
                        <a:ea typeface="+mn-ea"/>
                        <a:cs typeface="Calibri" pitchFamily="34" charset="0"/>
                      </a:endParaRPr>
                    </a:p>
                  </a:txBody>
                  <a:tcPr marL="137160" marR="137160" marT="137160" marB="137160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691213"/>
            <a:ext cx="2088232" cy="156617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02567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ISPRING_RESOURCE_PATHS_HASH_2" val="7e6b68c93b2769d6d9e46b02be7eecbc3e55953"/>
  <p:tag name="ARTICULATE_SLIDE_COUNT" val="41"/>
  <p:tag name="ARTICULATE_PROJECT_OPEN" val="0"/>
  <p:tag name="ISPRING_RESOURCE_PATHS_HASH_PRESENTER" val="3ffbc742dd62cff36e56e4a34aaea87d9475622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56&quot;/&gt;&lt;/object&gt;&lt;object type=&quot;3&quot; unique_id=&quot;10731&quot;&gt;&lt;property id=&quot;20148&quot; value=&quot;5&quot;/&gt;&lt;property id=&quot;20300&quot; value=&quot;Slide 2&quot;/&gt;&lt;property id=&quot;20307&quot; value=&quot;272&quot;/&gt;&lt;/object&gt;&lt;object type=&quot;3&quot; unique_id=&quot;10732&quot;&gt;&lt;property id=&quot;20148&quot; value=&quot;5&quot;/&gt;&lt;property id=&quot;20300&quot; value=&quot;Slide 19 - &amp;quot;Tanulási lehetőségek iskolánkon a 2017/2018-as tanévben&amp;quot;&quot;/&gt;&lt;property id=&quot;20307&quot; value=&quot;273&quot;/&gt;&lt;/object&gt;&lt;object type=&quot;3&quot; unique_id=&quot;10734&quot;&gt;&lt;property id=&quot;20148&quot; value=&quot;5&quot;/&gt;&lt;property id=&quot;20300&quot; value=&quot;Slide 20 - &amp;quot;NÉGYÉVES SZAKKÖZÉPISKOLAI KÉPZÉS&amp;quot;&quot;/&gt;&lt;property id=&quot;20307&quot; value=&quot;275&quot;/&gt;&lt;/object&gt;&lt;object type=&quot;3&quot; unique_id=&quot;10735&quot;&gt;&lt;property id=&quot;20148&quot; value=&quot;5&quot;/&gt;&lt;property id=&quot;20300&quot; value=&quot;Slide 21 - &amp;quot;ELEKTROMŰSZERÉSZ&amp;quot;&quot;/&gt;&lt;property id=&quot;20307&quot; value=&quot;276&quot;/&gt;&lt;/object&gt;&lt;object type=&quot;3&quot; unique_id=&quot;10737&quot;&gt;&lt;property id=&quot;20148&quot; value=&quot;5&quot;/&gt;&lt;property id=&quot;20300&quot; value=&quot;Slide 24 - &amp;quot;GÉPEK ÉS BERENDEZÉSEK MŰSZERÉSZE&amp;quot;&quot;/&gt;&lt;property id=&quot;20307&quot; value=&quot;278&quot;/&gt;&lt;/object&gt;&lt;object type=&quot;3&quot; unique_id=&quot;10739&quot;&gt;&lt;property id=&quot;20148&quot; value=&quot;5&quot;/&gt;&lt;property id=&quot;20300&quot; value=&quot;Slide 22 - &amp;quot;KERESKEDELMI AKADÉMIA&amp;quot;&quot;/&gt;&lt;property id=&quot;20307&quot; value=&quot;280&quot;/&gt;&lt;/object&gt;&lt;object type=&quot;3&quot; unique_id=&quot;10743&quot;&gt;&lt;property id=&quot;20148&quot; value=&quot;5&quot;/&gt;&lt;property id=&quot;20300&quot; value=&quot;Slide 25 - &amp;quot;HÁROMÉVES SZAKISKOLAI KÉPZÉS&amp;quot;&quot;/&gt;&lt;property id=&quot;20307&quot; value=&quot;284&quot;/&gt;&lt;/object&gt;&lt;object type=&quot;3&quot; unique_id=&quot;10764&quot;&gt;&lt;property id=&quot;20148&quot; value=&quot;5&quot;/&gt;&lt;property id=&quot;20300&quot; value=&quot;Slide 27 - &amp;quot;GÉPKOCSIJAVÍTÓ MŰSZERÉSZ&amp;quot;&quot;/&gt;&lt;property id=&quot;20307&quot; value=&quot;287&quot;/&gt;&lt;/object&gt;&lt;object type=&quot;3&quot; unique_id=&quot;10765&quot;&gt;&lt;property id=&quot;20148&quot; value=&quot;5&quot;/&gt;&lt;property id=&quot;20300&quot; value=&quot;Slide 30 - &amp;quot;KŐMŰVES&amp;quot;&quot;/&gt;&lt;property id=&quot;20307&quot; value=&quot;288&quot;/&gt;&lt;/object&gt;&lt;object type=&quot;3&quot; unique_id=&quot;10771&quot;&gt;&lt;property id=&quot;20148&quot; value=&quot;5&quot;/&gt;&lt;property id=&quot;20300&quot; value=&quot;Slide 26 - &amp;quot;FODRÁSZ&amp;quot;&quot;/&gt;&lt;property id=&quot;20307&quot; value=&quot;294&quot;/&gt;&lt;/object&gt;&lt;object type=&quot;3&quot; unique_id=&quot;10772&quot;&gt;&lt;property id=&quot;20148&quot; value=&quot;5&quot;/&gt;&lt;property id=&quot;20300&quot; value=&quot;Slide 31 - &amp;quot;FELÉPÍTMÉNYI KÉPZÉS&amp;quot;&quot;/&gt;&lt;property id=&quot;20307&quot; value=&quot;296&quot;/&gt;&lt;/object&gt;&lt;object type=&quot;3&quot; unique_id=&quot;10774&quot;&gt;&lt;property id=&quot;20148&quot; value=&quot;5&quot;/&gt;&lt;property id=&quot;20300&quot; value=&quot;Slide 17 - &amp;quot;Iskolánk szociális programja – &amp;#x0D;&amp;#x0A;Ingyenes juttatások:&amp;quot;&quot;/&gt;&lt;property id=&quot;20307&quot; value=&quot;298&quot;/&gt;&lt;/object&gt;&lt;object type=&quot;3&quot; unique_id=&quot;10776&quot;&gt;&lt;property id=&quot;20148&quot; value=&quot;5&quot;/&gt;&lt;property id=&quot;20300&quot; value=&quot;Slide 32 - &amp;quot;A FELVÉTELI FELTÉTELEI&amp;quot;&quot;/&gt;&lt;property id=&quot;20307&quot; value=&quot;300&quot;/&gt;&lt;/object&gt;&lt;object type=&quot;3&quot; unique_id=&quot;10777&quot;&gt;&lt;property id=&quot;20148&quot; value=&quot;5&quot;/&gt;&lt;property id=&quot;20300&quot; value=&quot;Slide 33 - &amp;quot;FELVÉTELI VIZSGA&amp;quot;&quot;/&gt;&lt;property id=&quot;20307&quot; value=&quot;301&quot;/&gt;&lt;/object&gt;&lt;object type=&quot;3&quot; unique_id=&quot;10778&quot;&gt;&lt;property id=&quot;20148&quot; value=&quot;5&quot;/&gt;&lt;property id=&quot;20300&quot; value=&quot;Slide 34 - &amp;quot;RENDEZVÉNYEINK&amp;quot;&quot;/&gt;&lt;property id=&quot;20307&quot; value=&quot;302&quot;/&gt;&lt;/object&gt;&lt;object type=&quot;3&quot; unique_id=&quot;10781&quot;&gt;&lt;property id=&quot;20148&quot; value=&quot;5&quot;/&gt;&lt;property id=&quot;20300&quot; value=&quot;Slide 35&quot;/&gt;&lt;property id=&quot;20307&quot; value=&quot;305&quot;/&gt;&lt;/object&gt;&lt;object type=&quot;3&quot; unique_id=&quot;10782&quot;&gt;&lt;property id=&quot;20148&quot; value=&quot;5&quot;/&gt;&lt;property id=&quot;20300&quot; value=&quot;Slide 36&quot;/&gt;&lt;property id=&quot;20307&quot; value=&quot;306&quot;/&gt;&lt;/object&gt;&lt;object type=&quot;3&quot; unique_id=&quot;10784&quot;&gt;&lt;property id=&quot;20148&quot; value=&quot;5&quot;/&gt;&lt;property id=&quot;20300&quot; value=&quot;Slide 37&quot;/&gt;&lt;property id=&quot;20307&quot; value=&quot;308&quot;/&gt;&lt;/object&gt;&lt;object type=&quot;3&quot; unique_id=&quot;10785&quot;&gt;&lt;property id=&quot;20148&quot; value=&quot;5&quot;/&gt;&lt;property id=&quot;20300&quot; value=&quot;Slide 38 - &amp;quot;SPORTTEVÉKENYSÉGEINK&amp;quot;&quot;/&gt;&lt;property id=&quot;20307&quot; value=&quot;309&quot;/&gt;&lt;/object&gt;&lt;object type=&quot;3&quot; unique_id=&quot;10786&quot;&gt;&lt;property id=&quot;20148&quot; value=&quot;5&quot;/&gt;&lt;property id=&quot;20300&quot; value=&quot;Slide 39 - &amp;quot;SPORTTEVÉKENYSÉGEINK&amp;quot;&quot;/&gt;&lt;property id=&quot;20307&quot; value=&quot;310&quot;/&gt;&lt;/object&gt;&lt;object type=&quot;3&quot; unique_id=&quot;10787&quot;&gt;&lt;property id=&quot;20148&quot; value=&quot;5&quot;/&gt;&lt;property id=&quot;20300&quot; value=&quot;Slide 12 - &amp;quot;KÜLFÖLDI SZAKGYAKORLAT - BUDAPEST&amp;quot;&quot;/&gt;&lt;property id=&quot;20307&quot; value=&quot;311&quot;/&gt;&lt;/object&gt;&lt;object type=&quot;3&quot; unique_id=&quot;10788&quot;&gt;&lt;property id=&quot;20148&quot; value=&quot;5&quot;/&gt;&lt;property id=&quot;20300&quot; value=&quot;Slide 13 - &amp;quot;KÜLFÖLDI SZAKGYAKORLAT - BUDAPEST&amp;quot;&quot;/&gt;&lt;property id=&quot;20307&quot; value=&quot;312&quot;/&gt;&lt;/object&gt;&lt;object type=&quot;3&quot; unique_id=&quot;10790&quot;&gt;&lt;property id=&quot;20148&quot; value=&quot;5&quot;/&gt;&lt;property id=&quot;20300&quot; value=&quot;Slide 40 - &amp;quot;ELÉRHETŐSÉGEINK&amp;quot;&quot;/&gt;&lt;property id=&quot;20307&quot; value=&quot;314&quot;/&gt;&lt;/object&gt;&lt;object type=&quot;3&quot; unique_id=&quot;11557&quot;&gt;&lt;property id=&quot;20148&quot; value=&quot;5&quot;/&gt;&lt;property id=&quot;20300&quot; value=&quot;Slide 14 - &amp;quot;KÜLFÖLDI SZAKGYAKORLAT - BUDAPEST&amp;quot;&quot;/&gt;&lt;property id=&quot;20307&quot; value=&quot;321&quot;/&gt;&lt;/object&gt;&lt;object type=&quot;3&quot; unique_id=&quot;11558&quot;&gt;&lt;property id=&quot;20148&quot; value=&quot;5&quot;/&gt;&lt;property id=&quot;20300&quot; value=&quot;Slide 3 - &amp;quot;Iskolánk rövid történelme&amp;quot;&quot;/&gt;&lt;property id=&quot;20307&quot; value=&quot;323&quot;/&gt;&lt;/object&gt;&lt;object type=&quot;3&quot; unique_id=&quot;11559&quot;&gt;&lt;property id=&quot;20148&quot; value=&quot;5&quot;/&gt;&lt;property id=&quot;20300&quot; value=&quot;Slide 4 - &amp;quot;ISKOLÁNK FELSZERELTSÉGE&amp;#x0D;&amp;#x0A;Az oktatás modern, multimediális szaktantermekben és nyelvi laboratóriumokban folyik&amp;quot;&quot;/&gt;&lt;property id=&quot;20307&quot; value=&quot;324&quot;/&gt;&lt;/object&gt;&lt;object type=&quot;3&quot; unique_id=&quot;11560&quot;&gt;&lt;property id=&quot;20148&quot; value=&quot;5&quot;/&gt;&lt;property id=&quot;20300&quot; value=&quot;Slide 5&quot;/&gt;&lt;property id=&quot;20307&quot; value=&quot;333&quot;/&gt;&lt;/object&gt;&lt;object type=&quot;3&quot; unique_id=&quot;11561&quot;&gt;&lt;property id=&quot;20148&quot; value=&quot;5&quot;/&gt;&lt;property id=&quot;20300&quot; value=&quot;Slide 6 - &amp;quot;Az elektronikus oktatás – E-LEARNING – rendszeres használata&amp;quot;&quot;/&gt;&lt;property id=&quot;20307&quot; value=&quot;325&quot;/&gt;&lt;/object&gt;&lt;object type=&quot;3&quot; unique_id=&quot;11562&quot;&gt;&lt;property id=&quot;20148&quot; value=&quot;5&quot;/&gt;&lt;property id=&quot;20300&quot; value=&quot;Slide 7 - &amp;quot;Az elektronikus oktatás – E-LEARNING – rendszeres használata&amp;quot;&quot;/&gt;&lt;property id=&quot;20307&quot; value=&quot;326&quot;/&gt;&lt;/object&gt;&lt;object type=&quot;3&quot; unique_id=&quot;11563&quot;&gt;&lt;property id=&quot;20148&quot; value=&quot;5&quot;/&gt;&lt;property id=&quot;20300&quot; value=&quot;Slide 8 - &amp;quot;Az elektronikus oktatás – E-LEARNING – rendszeres használata&amp;quot;&quot;/&gt;&lt;property id=&quot;20307&quot; value=&quot;327&quot;/&gt;&lt;/object&gt;&lt;object type=&quot;3&quot; unique_id=&quot;11564&quot;&gt;&lt;property id=&quot;20148&quot; value=&quot;5&quot;/&gt;&lt;property id=&quot;20300&quot; value=&quot;Slide 9 - &amp;quot;Az elektronikus oktatás – E-LEARNING – rendszeres használata&amp;quot;&quot;/&gt;&lt;property id=&quot;20307&quot; value=&quot;328&quot;/&gt;&lt;/object&gt;&lt;object type=&quot;3&quot; unique_id=&quot;11565&quot;&gt;&lt;property id=&quot;20148&quot; value=&quot;5&quot;/&gt;&lt;property id=&quot;20300&quot; value=&quot;Slide 10 - &amp;quot;Az elektronikus oktatás – E-LEARNING – rendszeres használata&amp;quot;&quot;/&gt;&lt;property id=&quot;20307&quot; value=&quot;329&quot;/&gt;&lt;/object&gt;&lt;object type=&quot;3&quot; unique_id=&quot;11566&quot;&gt;&lt;property id=&quot;20148&quot; value=&quot;5&quot;/&gt;&lt;property id=&quot;20300&quot; value=&quot;Slide 11 - &amp;quot;A szakgyakorlat saját, jól felszerelt műhelyeinkben folyik&amp;quot;&quot;/&gt;&lt;property id=&quot;20307&quot; value=&quot;332&quot;/&gt;&lt;/object&gt;&lt;object type=&quot;3&quot; unique_id=&quot;11567&quot;&gt;&lt;property id=&quot;20148&quot; value=&quot;5&quot;/&gt;&lt;property id=&quot;20300&quot; value=&quot;Slide 15 - &amp;quot;SZAKKÖRÖK SZÉLES VÁLASZTÉKA&amp;quot;&quot;/&gt;&lt;property id=&quot;20307&quot; value=&quot;330&quot;/&gt;&lt;/object&gt;&lt;object type=&quot;3&quot; unique_id=&quot;11568&quot;&gt;&lt;property id=&quot;20148&quot; value=&quot;5&quot;/&gt;&lt;property id=&quot;20300&quot; value=&quot;Slide 16 - &amp;quot;SPORTTEVÉKENYSÉGEK. &amp;#x0D;&amp;#x0A;MINDEN ÉVBEN MEGRENDEZZÜK A BODROGKÖZI ALAPISKOLÁK SPORTOLIMPIÁJÁT&amp;quot;&quot;/&gt;&lt;property id=&quot;20307&quot; value=&quot;331&quot;/&gt;&lt;/object&gt;&lt;object type=&quot;3&quot; unique_id=&quot;11569&quot;&gt;&lt;property id=&quot;20148&quot; value=&quot;5&quot;/&gt;&lt;property id=&quot;20300&quot; value=&quot;Slide 18 - &amp;quot;További előnyök&amp;quot;&quot;/&gt;&lt;property id=&quot;20307&quot; value=&quot;338&quot;/&gt;&lt;/object&gt;&lt;object type=&quot;3&quot; unique_id=&quot;11573&quot;&gt;&lt;property id=&quot;20148&quot; value=&quot;5&quot;/&gt;&lt;property id=&quot;20300&quot; value=&quot;Slide 41&quot;/&gt;&lt;property id=&quot;20307&quot; value=&quot;334&quot;/&gt;&lt;/object&gt;&lt;object type=&quot;3&quot; unique_id=&quot;11574&quot;&gt;&lt;property id=&quot;20148&quot; value=&quot;5&quot;/&gt;&lt;property id=&quot;20300&quot; value=&quot;Slide 23 - &amp;quot;LOGISZTIKA&amp;quot;&quot;/&gt;&lt;property id=&quot;20307&quot; value=&quot;339&quot;/&gt;&lt;/object&gt;&lt;object type=&quot;3&quot; unique_id=&quot;11575&quot;&gt;&lt;property id=&quot;20148&quot; value=&quot;5&quot;/&gt;&lt;property id=&quot;20300&quot; value=&quot;Slide 28 - &amp;quot;AUTÓVILLAMOSSÁGI SZERELŐ&amp;quot;&quot;/&gt;&lt;property id=&quot;20307&quot; value=&quot;340&quot;/&gt;&lt;/object&gt;&lt;object type=&quot;3&quot; unique_id=&quot;11576&quot;&gt;&lt;property id=&quot;20148&quot; value=&quot;5&quot;/&gt;&lt;property id=&quot;20300&quot; value=&quot;Slide 29 - &amp;quot;GÉPSZERELŐ MŰSZERÉSZ&amp;quot;&quot;/&gt;&lt;property id=&quot;20307&quot; value=&quot;341&quot;/&gt;&lt;/object&gt;&lt;/object&gt;&lt;/object&gt;&lt;/database&gt;"/>
  <p:tag name="SECTOMILLISECCONVERTED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Slogan"/>
  <p:tag name="GENSWF_ADVANCE_TIME" val="0.00"/>
  <p:tag name="ISPRING_SLIDE_INDENT_LEVEL" val="0"/>
  <p:tag name="ISPRING_CUSTOM_TIMING_USED" val="0"/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ký motív">
  <a:themeElements>
    <a:clrScheme name="Organický motív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ký motív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ký motív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4251</TotalTime>
  <Words>1032</Words>
  <Application>Microsoft Office PowerPoint</Application>
  <PresentationFormat>Prezentácia na obrazovke (4:3)</PresentationFormat>
  <Paragraphs>237</Paragraphs>
  <Slides>32</Slides>
  <Notes>3</Notes>
  <HiddenSlides>0</HiddenSlides>
  <MMClips>1</MMClips>
  <ScaleCrop>false</ScaleCrop>
  <HeadingPairs>
    <vt:vector size="6" baseType="variant">
      <vt:variant>
        <vt:lpstr>Použité písma</vt:lpstr>
      </vt:variant>
      <vt:variant>
        <vt:i4>7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32</vt:i4>
      </vt:variant>
    </vt:vector>
  </HeadingPairs>
  <TitlesOfParts>
    <vt:vector size="40" baseType="lpstr">
      <vt:lpstr>SimSun</vt:lpstr>
      <vt:lpstr>Arial</vt:lpstr>
      <vt:lpstr>Arial Black</vt:lpstr>
      <vt:lpstr>Calibri</vt:lpstr>
      <vt:lpstr>Garamond</vt:lpstr>
      <vt:lpstr>Times New Roman</vt:lpstr>
      <vt:lpstr>Wingdings</vt:lpstr>
      <vt:lpstr>Organický motív</vt:lpstr>
      <vt:lpstr>Prezentácia programu PowerPoint</vt:lpstr>
      <vt:lpstr>Kedves Pályaválasztó Diákok!  </vt:lpstr>
      <vt:lpstr>Prezentácia programu PowerPoint</vt:lpstr>
      <vt:lpstr>Prezentácia programu PowerPoint</vt:lpstr>
      <vt:lpstr>KEDVES KILENCEDIKESEK!</vt:lpstr>
      <vt:lpstr> Kilencedikesek – a döntés a tiétek!</vt:lpstr>
      <vt:lpstr>Az oktatási stratégiánk egy régi kínai mondásra támaszkodik:   „Ha hallom, elfelejtem –  Ha látom, megjegyzem –  Ha csinálom, megértem.” </vt:lpstr>
      <vt:lpstr>Tanulási lehetőségek iskolánkon a 2021/2022-as tanévben</vt:lpstr>
      <vt:lpstr>NÉGYÉVES SZAKKÖZÉPISKOLAI KÉPZÉS</vt:lpstr>
      <vt:lpstr>LOGISZTIKA</vt:lpstr>
      <vt:lpstr>GÉPEK ÉS BERENDEZÉSEK MŰSZERÉSZE</vt:lpstr>
      <vt:lpstr>ELEKTROMŰSZERÉSZ</vt:lpstr>
      <vt:lpstr>  MEGMUNKÁLÓ ÉS HEGESZTŐ GÉPEK  ÉS BERENDEZÉSEK PROGRAMOZÓJA</vt:lpstr>
      <vt:lpstr>HÁROMÉVES SZAKISKOLAI KÉPZÉS</vt:lpstr>
      <vt:lpstr>FODRÁSZ</vt:lpstr>
      <vt:lpstr>KŐMŰVES</vt:lpstr>
      <vt:lpstr>GÉPKOCSIJAVÍTÓ MŰSZERÉSZ</vt:lpstr>
      <vt:lpstr>DUÁLIS KÉPZÉS </vt:lpstr>
      <vt:lpstr>DUÁLIS KÉPZÉS </vt:lpstr>
      <vt:lpstr>FELVÉTELI VIZSGA</vt:lpstr>
      <vt:lpstr>FELVÉTELI VIZSGA</vt:lpstr>
      <vt:lpstr>Prezentácia programu PowerPoint</vt:lpstr>
      <vt:lpstr>A szakgyakorlat saját, jól felszerelt műhelyeinkben folyik</vt:lpstr>
      <vt:lpstr>Projekt „Podpora prehlbovania a zvyšovania kvalifikácie – Támogatás a képzettség elmélyítésére és fejlesztésére” </vt:lpstr>
      <vt:lpstr>Befektetés a szakképzésbe a régió és a munkaerőpiac  igényeihez igazodva</vt:lpstr>
      <vt:lpstr>Az A épület teljes felújítása</vt:lpstr>
      <vt:lpstr>Az elektronikus oktatás – E-LEARNING – rendszeres használata</vt:lpstr>
      <vt:lpstr>Az elektronikus oktatás – E-LEARNING – rendszeres használata</vt:lpstr>
      <vt:lpstr>Iskolánk szociális programja –  Ingyenes juttatások:</vt:lpstr>
      <vt:lpstr>További előnyök</vt:lpstr>
      <vt:lpstr>ELÉRHETŐSÉGEINK</vt:lpstr>
      <vt:lpstr>Prezentácia programu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Prezentácia programu PowerPoint</dc:title>
  <dc:creator>POGANYOVA</dc:creator>
  <cp:lastModifiedBy>Katarína Banyková</cp:lastModifiedBy>
  <cp:revision>342</cp:revision>
  <dcterms:created xsi:type="dcterms:W3CDTF">2013-04-23T18:52:38Z</dcterms:created>
  <dcterms:modified xsi:type="dcterms:W3CDTF">2021-01-11T19:58:12Z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FBAB47F6-07D0-450F-9967-855C59507B95</vt:lpwstr>
  </property>
  <property fmtid="{D5CDD505-2E9C-101B-9397-08002B2CF9AE}" pid="3" name="ArticulatePath">
    <vt:lpwstr>NÁBOR - vjm -aktuálne pre šk.rok 2015-16</vt:lpwstr>
  </property>
</Properties>
</file>